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20" r:id="rId3"/>
    <p:sldId id="285" r:id="rId4"/>
    <p:sldId id="323" r:id="rId5"/>
    <p:sldId id="296" r:id="rId6"/>
    <p:sldId id="298" r:id="rId7"/>
    <p:sldId id="297" r:id="rId8"/>
    <p:sldId id="299" r:id="rId9"/>
    <p:sldId id="300" r:id="rId10"/>
    <p:sldId id="301" r:id="rId11"/>
    <p:sldId id="302" r:id="rId12"/>
    <p:sldId id="304" r:id="rId13"/>
    <p:sldId id="327" r:id="rId14"/>
    <p:sldId id="315" r:id="rId15"/>
    <p:sldId id="310" r:id="rId16"/>
    <p:sldId id="303" r:id="rId17"/>
    <p:sldId id="328" r:id="rId18"/>
    <p:sldId id="330" r:id="rId19"/>
    <p:sldId id="312" r:id="rId20"/>
    <p:sldId id="332" r:id="rId21"/>
    <p:sldId id="317" r:id="rId22"/>
    <p:sldId id="331" r:id="rId23"/>
    <p:sldId id="334" r:id="rId24"/>
    <p:sldId id="318" r:id="rId25"/>
    <p:sldId id="319" r:id="rId26"/>
    <p:sldId id="344" r:id="rId27"/>
    <p:sldId id="345" r:id="rId28"/>
    <p:sldId id="347" r:id="rId29"/>
    <p:sldId id="346" r:id="rId30"/>
    <p:sldId id="348" r:id="rId31"/>
    <p:sldId id="351" r:id="rId32"/>
    <p:sldId id="352" r:id="rId33"/>
    <p:sldId id="313" r:id="rId34"/>
    <p:sldId id="314" r:id="rId35"/>
    <p:sldId id="324" r:id="rId36"/>
    <p:sldId id="264" r:id="rId37"/>
    <p:sldId id="326" r:id="rId38"/>
    <p:sldId id="349" r:id="rId39"/>
    <p:sldId id="350" r:id="rId40"/>
    <p:sldId id="306" r:id="rId41"/>
    <p:sldId id="307" r:id="rId42"/>
    <p:sldId id="308" r:id="rId43"/>
    <p:sldId id="311" r:id="rId44"/>
    <p:sldId id="335" r:id="rId45"/>
    <p:sldId id="336" r:id="rId46"/>
    <p:sldId id="337" r:id="rId47"/>
    <p:sldId id="338" r:id="rId48"/>
    <p:sldId id="339" r:id="rId49"/>
    <p:sldId id="340" r:id="rId50"/>
    <p:sldId id="341" r:id="rId51"/>
    <p:sldId id="342" r:id="rId52"/>
    <p:sldId id="343" r:id="rId5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helley Nicole" initials="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5A5A"/>
    <a:srgbClr val="EE6E6E"/>
    <a:srgbClr val="E73535"/>
    <a:srgbClr val="E42020"/>
    <a:srgbClr val="E63232"/>
    <a:srgbClr val="C81818"/>
    <a:srgbClr val="DB55DB"/>
    <a:srgbClr val="C9438A"/>
    <a:srgbClr val="FFCC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7" autoAdjust="0"/>
    <p:restoredTop sz="94660"/>
  </p:normalViewPr>
  <p:slideViewPr>
    <p:cSldViewPr snapToGrid="0">
      <p:cViewPr varScale="1">
        <p:scale>
          <a:sx n="67" d="100"/>
          <a:sy n="67" d="100"/>
        </p:scale>
        <p:origin x="90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2">
                    <a:lumMod val="25000"/>
                  </a:schemeClr>
                </a:solidFill>
                <a:latin typeface="Arial Black" panose="020B0A040201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A57E1-C57B-4505-85FF-5DFECF4375E7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1D34E-3DB8-4138-B332-48E8434307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213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A57E1-C57B-4505-85FF-5DFECF4375E7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1D34E-3DB8-4138-B332-48E8434307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036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A57E1-C57B-4505-85FF-5DFECF4375E7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1D34E-3DB8-4138-B332-48E8434307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45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Arial Black" panose="020B0A040201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A57E1-C57B-4505-85FF-5DFECF4375E7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1D34E-3DB8-4138-B332-48E8434307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8870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A57E1-C57B-4505-85FF-5DFECF4375E7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1D34E-3DB8-4138-B332-48E8434307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354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A57E1-C57B-4505-85FF-5DFECF4375E7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1D34E-3DB8-4138-B332-48E8434307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943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A57E1-C57B-4505-85FF-5DFECF4375E7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1D34E-3DB8-4138-B332-48E8434307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871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A57E1-C57B-4505-85FF-5DFECF4375E7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1D34E-3DB8-4138-B332-48E8434307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873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A57E1-C57B-4505-85FF-5DFECF4375E7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1D34E-3DB8-4138-B332-48E8434307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434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A57E1-C57B-4505-85FF-5DFECF4375E7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1D34E-3DB8-4138-B332-48E8434307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643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A57E1-C57B-4505-85FF-5DFECF4375E7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1D34E-3DB8-4138-B332-48E8434307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140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288214"/>
            <a:ext cx="105156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7A57E1-C57B-4505-85FF-5DFECF4375E7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F1D34E-3DB8-4138-B332-48E8434307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741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12.png"/><Relationship Id="rId4" Type="http://schemas.openxmlformats.org/officeDocument/2006/relationships/image" Target="../media/image11.gi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ds.jpl.nasa.gov/pds4/training/2017-agu/index.shtml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hyperlink" Target="mailto:mgordon@seti.org" TargetMode="External"/><Relationship Id="rId3" Type="http://schemas.openxmlformats.org/officeDocument/2006/relationships/hyperlink" Target="mailto:lgaddis@usgs.gov" TargetMode="External"/><Relationship Id="rId7" Type="http://schemas.openxmlformats.org/officeDocument/2006/relationships/hyperlink" Target="mailto:jmafi@igpp.ucla.edu" TargetMode="External"/><Relationship Id="rId2" Type="http://schemas.openxmlformats.org/officeDocument/2006/relationships/hyperlink" Target="mailto:lneakras@nmsu.edu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boris.semenov@jpl.nasa.gov" TargetMode="External"/><Relationship Id="rId11" Type="http://schemas.openxmlformats.org/officeDocument/2006/relationships/hyperlink" Target="mailto:Santa.Martinez@sciops.esa.int" TargetMode="External"/><Relationship Id="rId5" Type="http://schemas.openxmlformats.org/officeDocument/2006/relationships/hyperlink" Target="mailto:slavney@wunder.wustl.edu" TargetMode="External"/><Relationship Id="rId10" Type="http://schemas.openxmlformats.org/officeDocument/2006/relationships/hyperlink" Target="mailto:jstone@psi.edu" TargetMode="External"/><Relationship Id="rId4" Type="http://schemas.openxmlformats.org/officeDocument/2006/relationships/hyperlink" Target="mailto:guinness@wunder.wustl.edu" TargetMode="External"/><Relationship Id="rId9" Type="http://schemas.openxmlformats.org/officeDocument/2006/relationships/hyperlink" Target="mailto:raugh@astro.umd.edu" TargetMode="Externa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LPSC18_PDStrainingsurvey" TargetMode="External"/><Relationship Id="rId2" Type="http://schemas.openxmlformats.org/officeDocument/2006/relationships/hyperlink" Target="https://goo.gl/forms/KmoOkTZrv1pgSs2z2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4469" y="301190"/>
            <a:ext cx="5323062" cy="317371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8850" y="1754661"/>
            <a:ext cx="10274300" cy="2387600"/>
          </a:xfrm>
        </p:spPr>
        <p:txBody>
          <a:bodyPr/>
          <a:lstStyle/>
          <a:p>
            <a:r>
              <a:rPr lang="en-US" dirty="0" smtClean="0"/>
              <a:t>PDS4 Training Exercise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234336"/>
            <a:ext cx="9144000" cy="1655762"/>
          </a:xfrm>
        </p:spPr>
        <p:txBody>
          <a:bodyPr/>
          <a:lstStyle/>
          <a:p>
            <a:endParaRPr lang="en-US" cap="all" dirty="0" smtClean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5386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2"/>
          <p:cNvSpPr txBox="1">
            <a:spLocks/>
          </p:cNvSpPr>
          <p:nvPr/>
        </p:nvSpPr>
        <p:spPr>
          <a:xfrm>
            <a:off x="1774330" y="1809266"/>
            <a:ext cx="4639339" cy="5873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600" b="1" dirty="0" smtClean="0"/>
              <a:t>Collection Inventory</a:t>
            </a:r>
            <a:endParaRPr lang="en-US" sz="3600" dirty="0" smtClean="0"/>
          </a:p>
        </p:txBody>
      </p:sp>
      <p:sp>
        <p:nvSpPr>
          <p:cNvPr id="6" name="Rounded Rectangle 5"/>
          <p:cNvSpPr/>
          <p:nvPr/>
        </p:nvSpPr>
        <p:spPr>
          <a:xfrm>
            <a:off x="9893818" y="980038"/>
            <a:ext cx="1371600" cy="182880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200" b="1" dirty="0" smtClean="0">
                <a:solidFill>
                  <a:schemeClr val="bg2">
                    <a:lumMod val="25000"/>
                  </a:schemeClr>
                </a:solidFill>
                <a:latin typeface="Arial Narrow" panose="020B0606020202030204" pitchFamily="34" charset="0"/>
              </a:rPr>
              <a:t>Collection Product</a:t>
            </a:r>
          </a:p>
          <a:p>
            <a:pPr algn="ctr"/>
            <a:endParaRPr lang="en-US" sz="2000" b="1" dirty="0">
              <a:latin typeface="Arial Narrow" panose="020B0606020202030204" pitchFamily="34" charset="0"/>
            </a:endParaRPr>
          </a:p>
          <a:p>
            <a:pPr algn="ctr"/>
            <a:endParaRPr lang="en-US" sz="2000" b="1" dirty="0" smtClean="0">
              <a:latin typeface="Arial Narrow" panose="020B0606020202030204" pitchFamily="34" charset="0"/>
            </a:endParaRPr>
          </a:p>
          <a:p>
            <a:pPr algn="ctr"/>
            <a:endParaRPr lang="en-US" sz="2000" b="1" dirty="0">
              <a:latin typeface="Arial Narrow" panose="020B0606020202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Collection Products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54" r="15113"/>
          <a:stretch/>
        </p:blipFill>
        <p:spPr>
          <a:xfrm>
            <a:off x="10706489" y="3022976"/>
            <a:ext cx="1005840" cy="1371600"/>
          </a:xfrm>
          <a:prstGeom prst="rect">
            <a:avLst/>
          </a:prstGeom>
        </p:spPr>
      </p:pic>
      <p:sp>
        <p:nvSpPr>
          <p:cNvPr id="9" name="Content Placeholder 2"/>
          <p:cNvSpPr txBox="1">
            <a:spLocks/>
          </p:cNvSpPr>
          <p:nvPr/>
        </p:nvSpPr>
        <p:spPr>
          <a:xfrm>
            <a:off x="838200" y="1288214"/>
            <a:ext cx="8854440" cy="5215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Collection products consist of two files:</a:t>
            </a:r>
            <a:endParaRPr lang="en-US" dirty="0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838200" y="1815783"/>
            <a:ext cx="8305800" cy="130724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dirty="0" smtClean="0"/>
              <a:t>a </a:t>
            </a:r>
            <a:r>
              <a:rPr lang="en-US" sz="3600" b="1" dirty="0" smtClean="0"/>
              <a:t>Collection Inventory</a:t>
            </a:r>
            <a:r>
              <a:rPr lang="en-US" dirty="0" smtClean="0"/>
              <a:t>, a CSV file which contains a list of all of the basic products which are members of the collection </a:t>
            </a:r>
            <a:endParaRPr lang="en-US" dirty="0"/>
          </a:p>
        </p:txBody>
      </p:sp>
      <p:sp>
        <p:nvSpPr>
          <p:cNvPr id="10" name="Rounded Rectangle 9"/>
          <p:cNvSpPr>
            <a:spLocks noChangeAspect="1"/>
          </p:cNvSpPr>
          <p:nvPr/>
        </p:nvSpPr>
        <p:spPr>
          <a:xfrm>
            <a:off x="9992623" y="4966413"/>
            <a:ext cx="342900" cy="4572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latin typeface="Arial Narrow" panose="020B0606020202030204" pitchFamily="34" charset="0"/>
            </a:endParaRPr>
          </a:p>
          <a:p>
            <a:pPr algn="ctr"/>
            <a:endParaRPr lang="en-US" sz="2000" b="1" dirty="0" smtClean="0">
              <a:latin typeface="Arial Narrow" panose="020B0606020202030204" pitchFamily="34" charset="0"/>
            </a:endParaRPr>
          </a:p>
          <a:p>
            <a:pPr algn="ctr"/>
            <a:endParaRPr lang="en-US" sz="2000" b="1" dirty="0">
              <a:latin typeface="Arial Narrow" panose="020B0606020202030204" pitchFamily="34" charset="0"/>
            </a:endParaRPr>
          </a:p>
        </p:txBody>
      </p:sp>
      <p:sp>
        <p:nvSpPr>
          <p:cNvPr id="13" name="Rounded Rectangle 12"/>
          <p:cNvSpPr>
            <a:spLocks noChangeAspect="1"/>
          </p:cNvSpPr>
          <p:nvPr/>
        </p:nvSpPr>
        <p:spPr>
          <a:xfrm>
            <a:off x="10440941" y="4966413"/>
            <a:ext cx="342900" cy="4572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latin typeface="Arial Narrow" panose="020B0606020202030204" pitchFamily="34" charset="0"/>
            </a:endParaRPr>
          </a:p>
          <a:p>
            <a:pPr algn="ctr"/>
            <a:endParaRPr lang="en-US" sz="2000" b="1" dirty="0" smtClean="0">
              <a:latin typeface="Arial Narrow" panose="020B0606020202030204" pitchFamily="34" charset="0"/>
            </a:endParaRPr>
          </a:p>
          <a:p>
            <a:pPr algn="ctr"/>
            <a:endParaRPr lang="en-US" sz="2000" b="1" dirty="0">
              <a:latin typeface="Arial Narrow" panose="020B0606020202030204" pitchFamily="34" charset="0"/>
            </a:endParaRPr>
          </a:p>
        </p:txBody>
      </p:sp>
      <p:sp>
        <p:nvSpPr>
          <p:cNvPr id="14" name="Rounded Rectangle 13"/>
          <p:cNvSpPr>
            <a:spLocks noChangeAspect="1"/>
          </p:cNvSpPr>
          <p:nvPr/>
        </p:nvSpPr>
        <p:spPr>
          <a:xfrm>
            <a:off x="10889259" y="4966413"/>
            <a:ext cx="342900" cy="4572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latin typeface="Arial Narrow" panose="020B0606020202030204" pitchFamily="34" charset="0"/>
            </a:endParaRPr>
          </a:p>
          <a:p>
            <a:pPr algn="ctr"/>
            <a:endParaRPr lang="en-US" sz="2000" b="1" dirty="0" smtClean="0">
              <a:latin typeface="Arial Narrow" panose="020B0606020202030204" pitchFamily="34" charset="0"/>
            </a:endParaRPr>
          </a:p>
          <a:p>
            <a:pPr algn="ctr"/>
            <a:endParaRPr lang="en-US" sz="2000" b="1" dirty="0">
              <a:latin typeface="Arial Narrow" panose="020B0606020202030204" pitchFamily="34" charset="0"/>
            </a:endParaRPr>
          </a:p>
        </p:txBody>
      </p:sp>
      <p:sp>
        <p:nvSpPr>
          <p:cNvPr id="15" name="Rounded Rectangle 14"/>
          <p:cNvSpPr>
            <a:spLocks noChangeAspect="1"/>
          </p:cNvSpPr>
          <p:nvPr/>
        </p:nvSpPr>
        <p:spPr>
          <a:xfrm>
            <a:off x="9992623" y="5523665"/>
            <a:ext cx="342900" cy="4572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latin typeface="Arial Narrow" panose="020B0606020202030204" pitchFamily="34" charset="0"/>
            </a:endParaRPr>
          </a:p>
          <a:p>
            <a:pPr algn="ctr"/>
            <a:endParaRPr lang="en-US" sz="2000" b="1" dirty="0" smtClean="0">
              <a:latin typeface="Arial Narrow" panose="020B0606020202030204" pitchFamily="34" charset="0"/>
            </a:endParaRPr>
          </a:p>
          <a:p>
            <a:pPr algn="ctr"/>
            <a:endParaRPr lang="en-US" sz="2000" b="1" dirty="0">
              <a:latin typeface="Arial Narrow" panose="020B0606020202030204" pitchFamily="34" charset="0"/>
            </a:endParaRPr>
          </a:p>
        </p:txBody>
      </p:sp>
      <p:sp>
        <p:nvSpPr>
          <p:cNvPr id="16" name="Rounded Rectangle 15"/>
          <p:cNvSpPr>
            <a:spLocks noChangeAspect="1"/>
          </p:cNvSpPr>
          <p:nvPr/>
        </p:nvSpPr>
        <p:spPr>
          <a:xfrm>
            <a:off x="10440941" y="5523665"/>
            <a:ext cx="342900" cy="4572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latin typeface="Arial Narrow" panose="020B0606020202030204" pitchFamily="34" charset="0"/>
            </a:endParaRPr>
          </a:p>
          <a:p>
            <a:pPr algn="ctr"/>
            <a:endParaRPr lang="en-US" sz="2000" b="1" dirty="0" smtClean="0">
              <a:latin typeface="Arial Narrow" panose="020B0606020202030204" pitchFamily="34" charset="0"/>
            </a:endParaRPr>
          </a:p>
          <a:p>
            <a:pPr algn="ctr"/>
            <a:endParaRPr lang="en-US" sz="2000" b="1" dirty="0">
              <a:latin typeface="Arial Narrow" panose="020B0606020202030204" pitchFamily="34" charset="0"/>
            </a:endParaRPr>
          </a:p>
        </p:txBody>
      </p:sp>
      <p:sp>
        <p:nvSpPr>
          <p:cNvPr id="17" name="Rounded Rectangle 16"/>
          <p:cNvSpPr>
            <a:spLocks noChangeAspect="1"/>
          </p:cNvSpPr>
          <p:nvPr/>
        </p:nvSpPr>
        <p:spPr>
          <a:xfrm>
            <a:off x="10889259" y="5523665"/>
            <a:ext cx="342900" cy="4572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latin typeface="Arial Narrow" panose="020B0606020202030204" pitchFamily="34" charset="0"/>
            </a:endParaRPr>
          </a:p>
          <a:p>
            <a:pPr algn="ctr"/>
            <a:endParaRPr lang="en-US" sz="2000" b="1" dirty="0" smtClean="0">
              <a:latin typeface="Arial Narrow" panose="020B0606020202030204" pitchFamily="34" charset="0"/>
            </a:endParaRPr>
          </a:p>
          <a:p>
            <a:pPr algn="ctr"/>
            <a:endParaRPr lang="en-US" sz="2000" b="1" dirty="0">
              <a:latin typeface="Arial Narrow" panose="020B0606020202030204" pitchFamily="34" charset="0"/>
            </a:endParaRPr>
          </a:p>
        </p:txBody>
      </p:sp>
      <p:sp>
        <p:nvSpPr>
          <p:cNvPr id="18" name="Content Placeholder 2"/>
          <p:cNvSpPr txBox="1">
            <a:spLocks/>
          </p:cNvSpPr>
          <p:nvPr/>
        </p:nvSpPr>
        <p:spPr>
          <a:xfrm>
            <a:off x="838200" y="3123029"/>
            <a:ext cx="8305800" cy="1106072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dirty="0" smtClean="0"/>
              <a:t>a PDS label file which contains a description of the basic products contained in the collection, as well as a description of the collection inventory file 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95" r="12731"/>
          <a:stretch/>
        </p:blipFill>
        <p:spPr>
          <a:xfrm>
            <a:off x="9593824" y="3022976"/>
            <a:ext cx="985794" cy="1371600"/>
          </a:xfrm>
          <a:prstGeom prst="rect">
            <a:avLst/>
          </a:prstGeom>
        </p:spPr>
      </p:pic>
      <p:sp>
        <p:nvSpPr>
          <p:cNvPr id="20" name="Content Placeholder 2"/>
          <p:cNvSpPr txBox="1">
            <a:spLocks/>
          </p:cNvSpPr>
          <p:nvPr/>
        </p:nvSpPr>
        <p:spPr>
          <a:xfrm>
            <a:off x="838200" y="4229101"/>
            <a:ext cx="8305800" cy="1106072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2"/>
            <a:r>
              <a:rPr lang="en-US" dirty="0" smtClean="0"/>
              <a:t>The collection label file may optionally summarize any metadata contained in the individual member products (e.g. targets, time ranges, etc.).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012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0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5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500"/>
                            </p:stCondLst>
                            <p:childTnLst>
                              <p:par>
                                <p:cTn id="44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95833E-6 2.59259E-6 L 0.08034 -0.25648 " pathEditMode="relative" rAng="0" ptsTypes="AA">
                                      <p:cBhvr>
                                        <p:cTn id="45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10" y="-12824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53" presetClass="exit" presetSubtype="32" fill="hold" grpId="1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" dur="25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5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850"/>
                            </p:stCondLst>
                            <p:childTnLst>
                              <p:par>
                                <p:cTn id="52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0833E-6 2.59259E-6 L 0.04414 -0.25648 " pathEditMode="relative" rAng="0" ptsTypes="AA">
                                      <p:cBhvr>
                                        <p:cTn id="53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01" y="-12824"/>
                                    </p:animMotion>
                                  </p:childTnLst>
                                </p:cTn>
                              </p:par>
                              <p:par>
                                <p:cTn id="54" presetID="53" presetClass="exit" presetSubtype="32" fill="hold" grpId="1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>
                                        <p:cTn id="55" dur="25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5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7" dur="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3200"/>
                            </p:stCondLst>
                            <p:childTnLst>
                              <p:par>
                                <p:cTn id="60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45833E-6 2.59259E-6 L 0.00651 -0.2581 " pathEditMode="relative" rAng="0" ptsTypes="AA">
                                      <p:cBhvr>
                                        <p:cTn id="61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6" y="-12917"/>
                                    </p:animMotion>
                                  </p:childTnLst>
                                </p:cTn>
                              </p:par>
                              <p:par>
                                <p:cTn id="62" presetID="53" presetClass="exit" presetSubtype="32" fill="hold" grpId="1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>
                                        <p:cTn id="63" dur="25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5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5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3550"/>
                            </p:stCondLst>
                            <p:childTnLst>
                              <p:par>
                                <p:cTn id="68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95833E-6 2.59259E-6 L 0.08086 -0.33935 " pathEditMode="relative" rAng="0" ptsTypes="AA">
                                      <p:cBhvr>
                                        <p:cTn id="69" dur="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36" y="-16968"/>
                                    </p:animMotion>
                                  </p:childTnLst>
                                </p:cTn>
                              </p:par>
                              <p:par>
                                <p:cTn id="70" presetID="53" presetClass="exit" presetSubtype="32" fill="hold" grpId="1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>
                                        <p:cTn id="71" dur="25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5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3" dur="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3900"/>
                            </p:stCondLst>
                            <p:childTnLst>
                              <p:par>
                                <p:cTn id="76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0833E-6 2.59259E-6 L 0.04414 -0.33935 " pathEditMode="relative" rAng="0" ptsTypes="AA">
                                      <p:cBhvr>
                                        <p:cTn id="77" dur="2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01" y="-16968"/>
                                    </p:animMotion>
                                  </p:childTnLst>
                                </p:cTn>
                              </p:par>
                              <p:par>
                                <p:cTn id="78" presetID="53" presetClass="exit" presetSubtype="32" fill="hold" grpId="1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>
                                        <p:cTn id="79" dur="25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5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1" dur="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4250"/>
                            </p:stCondLst>
                            <p:childTnLst>
                              <p:par>
                                <p:cTn id="84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45833E-6 2.59259E-6 L 0.00833 -0.33935 " pathEditMode="relative" rAng="0" ptsTypes="AA">
                                      <p:cBhvr>
                                        <p:cTn id="85" dur="2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7" y="-16968"/>
                                    </p:animMotion>
                                  </p:childTnLst>
                                </p:cTn>
                              </p:par>
                              <p:par>
                                <p:cTn id="86" presetID="53" presetClass="exit" presetSubtype="32" fill="hold" grpId="1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>
                                        <p:cTn id="87" dur="25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25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9" dur="2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4600"/>
                            </p:stCondLst>
                            <p:childTnLst>
                              <p:par>
                                <p:cTn id="92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3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9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04167E-6 -7.40741E-7 L -0.0263 -0.1912 " pathEditMode="relative" rAng="0" ptsTypes="AA">
                                      <p:cBhvr>
                                        <p:cTn id="9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15" y="-95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1000"/>
                            </p:stCondLst>
                            <p:childTnLst>
                              <p:par>
                                <p:cTn id="10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1500"/>
                            </p:stCondLst>
                            <p:childTnLst>
                              <p:par>
                                <p:cTn id="106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7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10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54167E-6 -7.40741E-7 L 0.02058 -0.1912 " pathEditMode="relative" rAng="0" ptsTypes="AA">
                                      <p:cBhvr>
                                        <p:cTn id="10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29" y="-95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3500"/>
                            </p:stCondLst>
                            <p:childTnLst>
                              <p:par>
                                <p:cTn id="111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6" grpId="0" animBg="1"/>
      <p:bldP spid="9" grpId="0"/>
      <p:bldP spid="11" grpId="0" animBg="1"/>
      <p:bldP spid="10" grpId="0" animBg="1"/>
      <p:bldP spid="10" grpId="1" animBg="1"/>
      <p:bldP spid="10" grpId="2" animBg="1"/>
      <p:bldP spid="13" grpId="0" animBg="1"/>
      <p:bldP spid="13" grpId="1" animBg="1"/>
      <p:bldP spid="13" grpId="2" animBg="1"/>
      <p:bldP spid="14" grpId="0" animBg="1"/>
      <p:bldP spid="14" grpId="1" animBg="1"/>
      <p:bldP spid="14" grpId="2" animBg="1"/>
      <p:bldP spid="15" grpId="0" animBg="1"/>
      <p:bldP spid="15" grpId="1" animBg="1"/>
      <p:bldP spid="15" grpId="2" animBg="1"/>
      <p:bldP spid="16" grpId="0" animBg="1"/>
      <p:bldP spid="16" grpId="1" animBg="1"/>
      <p:bldP spid="16" grpId="2" animBg="1"/>
      <p:bldP spid="17" grpId="0" animBg="1"/>
      <p:bldP spid="17" grpId="1" animBg="1"/>
      <p:bldP spid="17" grpId="2" animBg="1"/>
      <p:bldP spid="18" grpId="0"/>
      <p:bldP spid="2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unded Rectangle 23"/>
          <p:cNvSpPr/>
          <p:nvPr/>
        </p:nvSpPr>
        <p:spPr>
          <a:xfrm>
            <a:off x="9893818" y="977654"/>
            <a:ext cx="1371600" cy="182880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0" tIns="457200" rIns="0" bIns="457200" rtlCol="0" anchor="ctr"/>
          <a:lstStyle/>
          <a:p>
            <a:pPr algn="ctr"/>
            <a:r>
              <a:rPr lang="en-US" sz="22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Bundle</a:t>
            </a:r>
          </a:p>
          <a:p>
            <a:pPr algn="ctr"/>
            <a:r>
              <a:rPr lang="en-US" sz="22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Products</a:t>
            </a:r>
          </a:p>
          <a:p>
            <a:pPr algn="ctr"/>
            <a:endParaRPr lang="en-US" sz="2000" b="1" dirty="0">
              <a:latin typeface="Arial Narrow" panose="020B0606020202030204" pitchFamily="34" charset="0"/>
            </a:endParaRPr>
          </a:p>
          <a:p>
            <a:pPr algn="ctr"/>
            <a:endParaRPr lang="en-US" sz="2000" b="1" dirty="0" smtClean="0">
              <a:latin typeface="Arial Narrow" panose="020B0606020202030204" pitchFamily="34" charset="0"/>
            </a:endParaRPr>
          </a:p>
          <a:p>
            <a:pPr algn="ctr"/>
            <a:endParaRPr lang="en-US" sz="2000" b="1" dirty="0">
              <a:latin typeface="Arial Narrow" panose="020B0606020202030204" pitchFamily="34" charset="0"/>
            </a:endParaRP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95" r="12731"/>
          <a:stretch/>
        </p:blipFill>
        <p:spPr>
          <a:xfrm>
            <a:off x="9593824" y="3022976"/>
            <a:ext cx="985794" cy="13716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Bundle Products</a:t>
            </a:r>
            <a:endParaRPr lang="en-US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838200" y="1288215"/>
            <a:ext cx="9055618" cy="873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A bundle product consists primarily of a PDS label file which includes:</a:t>
            </a:r>
            <a:endParaRPr lang="en-US" dirty="0"/>
          </a:p>
        </p:txBody>
      </p:sp>
      <p:sp>
        <p:nvSpPr>
          <p:cNvPr id="10" name="Rounded Rectangle 9"/>
          <p:cNvSpPr>
            <a:spLocks noChangeAspect="1"/>
          </p:cNvSpPr>
          <p:nvPr/>
        </p:nvSpPr>
        <p:spPr>
          <a:xfrm>
            <a:off x="9992623" y="4966413"/>
            <a:ext cx="342900" cy="45720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latin typeface="Arial Narrow" panose="020B0606020202030204" pitchFamily="34" charset="0"/>
            </a:endParaRPr>
          </a:p>
          <a:p>
            <a:pPr algn="ctr"/>
            <a:endParaRPr lang="en-US" sz="2000" b="1" dirty="0" smtClean="0">
              <a:latin typeface="Arial Narrow" panose="020B0606020202030204" pitchFamily="34" charset="0"/>
            </a:endParaRPr>
          </a:p>
          <a:p>
            <a:pPr algn="ctr"/>
            <a:endParaRPr lang="en-US" sz="2000" b="1" dirty="0">
              <a:latin typeface="Arial Narrow" panose="020B0606020202030204" pitchFamily="34" charset="0"/>
            </a:endParaRPr>
          </a:p>
        </p:txBody>
      </p:sp>
      <p:sp>
        <p:nvSpPr>
          <p:cNvPr id="13" name="Rounded Rectangle 12"/>
          <p:cNvSpPr>
            <a:spLocks noChangeAspect="1"/>
          </p:cNvSpPr>
          <p:nvPr/>
        </p:nvSpPr>
        <p:spPr>
          <a:xfrm>
            <a:off x="10440941" y="4966413"/>
            <a:ext cx="342900" cy="45720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latin typeface="Arial Narrow" panose="020B0606020202030204" pitchFamily="34" charset="0"/>
            </a:endParaRPr>
          </a:p>
          <a:p>
            <a:pPr algn="ctr"/>
            <a:endParaRPr lang="en-US" sz="2000" b="1" dirty="0" smtClean="0">
              <a:latin typeface="Arial Narrow" panose="020B0606020202030204" pitchFamily="34" charset="0"/>
            </a:endParaRPr>
          </a:p>
          <a:p>
            <a:pPr algn="ctr"/>
            <a:endParaRPr lang="en-US" sz="2000" b="1" dirty="0">
              <a:latin typeface="Arial Narrow" panose="020B0606020202030204" pitchFamily="34" charset="0"/>
            </a:endParaRPr>
          </a:p>
        </p:txBody>
      </p:sp>
      <p:sp>
        <p:nvSpPr>
          <p:cNvPr id="14" name="Rounded Rectangle 13"/>
          <p:cNvSpPr>
            <a:spLocks noChangeAspect="1"/>
          </p:cNvSpPr>
          <p:nvPr/>
        </p:nvSpPr>
        <p:spPr>
          <a:xfrm>
            <a:off x="10889259" y="4966413"/>
            <a:ext cx="342900" cy="45720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latin typeface="Arial Narrow" panose="020B0606020202030204" pitchFamily="34" charset="0"/>
            </a:endParaRPr>
          </a:p>
          <a:p>
            <a:pPr algn="ctr"/>
            <a:endParaRPr lang="en-US" sz="2000" b="1" dirty="0" smtClean="0">
              <a:latin typeface="Arial Narrow" panose="020B0606020202030204" pitchFamily="34" charset="0"/>
            </a:endParaRPr>
          </a:p>
          <a:p>
            <a:pPr algn="ctr"/>
            <a:endParaRPr lang="en-US" sz="2000" b="1" dirty="0">
              <a:latin typeface="Arial Narrow" panose="020B0606020202030204" pitchFamily="34" charset="0"/>
            </a:endParaRPr>
          </a:p>
        </p:txBody>
      </p:sp>
      <p:sp>
        <p:nvSpPr>
          <p:cNvPr id="15" name="Rounded Rectangle 14"/>
          <p:cNvSpPr>
            <a:spLocks noChangeAspect="1"/>
          </p:cNvSpPr>
          <p:nvPr/>
        </p:nvSpPr>
        <p:spPr>
          <a:xfrm>
            <a:off x="9992623" y="5523665"/>
            <a:ext cx="342900" cy="45720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latin typeface="Arial Narrow" panose="020B0606020202030204" pitchFamily="34" charset="0"/>
            </a:endParaRPr>
          </a:p>
          <a:p>
            <a:pPr algn="ctr"/>
            <a:endParaRPr lang="en-US" sz="2000" b="1" dirty="0" smtClean="0">
              <a:latin typeface="Arial Narrow" panose="020B0606020202030204" pitchFamily="34" charset="0"/>
            </a:endParaRPr>
          </a:p>
          <a:p>
            <a:pPr algn="ctr"/>
            <a:endParaRPr lang="en-US" sz="2000" b="1" dirty="0">
              <a:latin typeface="Arial Narrow" panose="020B0606020202030204" pitchFamily="34" charset="0"/>
            </a:endParaRPr>
          </a:p>
        </p:txBody>
      </p:sp>
      <p:sp>
        <p:nvSpPr>
          <p:cNvPr id="16" name="Rounded Rectangle 15"/>
          <p:cNvSpPr>
            <a:spLocks noChangeAspect="1"/>
          </p:cNvSpPr>
          <p:nvPr/>
        </p:nvSpPr>
        <p:spPr>
          <a:xfrm>
            <a:off x="10440941" y="5523665"/>
            <a:ext cx="342900" cy="45720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latin typeface="Arial Narrow" panose="020B0606020202030204" pitchFamily="34" charset="0"/>
            </a:endParaRPr>
          </a:p>
          <a:p>
            <a:pPr algn="ctr"/>
            <a:endParaRPr lang="en-US" sz="2000" b="1" dirty="0" smtClean="0">
              <a:latin typeface="Arial Narrow" panose="020B0606020202030204" pitchFamily="34" charset="0"/>
            </a:endParaRPr>
          </a:p>
          <a:p>
            <a:pPr algn="ctr"/>
            <a:endParaRPr lang="en-US" sz="2000" b="1" dirty="0">
              <a:latin typeface="Arial Narrow" panose="020B0606020202030204" pitchFamily="34" charset="0"/>
            </a:endParaRPr>
          </a:p>
        </p:txBody>
      </p:sp>
      <p:sp>
        <p:nvSpPr>
          <p:cNvPr id="17" name="Rounded Rectangle 16"/>
          <p:cNvSpPr>
            <a:spLocks noChangeAspect="1"/>
          </p:cNvSpPr>
          <p:nvPr/>
        </p:nvSpPr>
        <p:spPr>
          <a:xfrm>
            <a:off x="10889259" y="5523665"/>
            <a:ext cx="342900" cy="45720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latin typeface="Arial Narrow" panose="020B0606020202030204" pitchFamily="34" charset="0"/>
            </a:endParaRPr>
          </a:p>
          <a:p>
            <a:pPr algn="ctr"/>
            <a:endParaRPr lang="en-US" sz="2000" b="1" dirty="0" smtClean="0">
              <a:latin typeface="Arial Narrow" panose="020B0606020202030204" pitchFamily="34" charset="0"/>
            </a:endParaRPr>
          </a:p>
          <a:p>
            <a:pPr algn="ctr"/>
            <a:endParaRPr lang="en-US" sz="2000" b="1" dirty="0">
              <a:latin typeface="Arial Narrow" panose="020B0606020202030204" pitchFamily="34" charset="0"/>
            </a:endParaRPr>
          </a:p>
        </p:txBody>
      </p:sp>
      <p:sp>
        <p:nvSpPr>
          <p:cNvPr id="18" name="Content Placeholder 2"/>
          <p:cNvSpPr txBox="1">
            <a:spLocks/>
          </p:cNvSpPr>
          <p:nvPr/>
        </p:nvSpPr>
        <p:spPr>
          <a:xfrm>
            <a:off x="838200" y="2161335"/>
            <a:ext cx="8305800" cy="1899477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dirty="0"/>
              <a:t>A</a:t>
            </a:r>
            <a:r>
              <a:rPr lang="en-US" dirty="0" smtClean="0"/>
              <a:t> list of the collection products which are members of the bundle (included directly in the label)</a:t>
            </a:r>
          </a:p>
          <a:p>
            <a:pPr lvl="1"/>
            <a:r>
              <a:rPr lang="en-US" dirty="0"/>
              <a:t>Optional: A summary of  metadata contained in the individual member collections (e.g. targets, time ranges, etc</a:t>
            </a:r>
            <a:r>
              <a:rPr lang="en-US" dirty="0" smtClean="0"/>
              <a:t>.)</a:t>
            </a:r>
            <a:endParaRPr lang="en-US" dirty="0"/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6359" y="3022976"/>
            <a:ext cx="1371600" cy="1371600"/>
          </a:xfrm>
          <a:prstGeom prst="rect">
            <a:avLst/>
          </a:prstGeom>
        </p:spPr>
      </p:pic>
      <p:sp>
        <p:nvSpPr>
          <p:cNvPr id="28" name="Content Placeholder 2"/>
          <p:cNvSpPr txBox="1">
            <a:spLocks/>
          </p:cNvSpPr>
          <p:nvPr/>
        </p:nvSpPr>
        <p:spPr>
          <a:xfrm>
            <a:off x="838200" y="4060812"/>
            <a:ext cx="8305800" cy="2318217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A bundle product may also include an optional “Readme” text file</a:t>
            </a:r>
          </a:p>
          <a:p>
            <a:pPr lvl="1"/>
            <a:r>
              <a:rPr lang="en-US" dirty="0" smtClean="0"/>
              <a:t>Contains an </a:t>
            </a:r>
            <a:r>
              <a:rPr lang="en-US" dirty="0"/>
              <a:t>overview of </a:t>
            </a:r>
            <a:r>
              <a:rPr lang="en-US" dirty="0" smtClean="0"/>
              <a:t>the bundle contents </a:t>
            </a:r>
            <a:r>
              <a:rPr lang="en-US" dirty="0"/>
              <a:t>and </a:t>
            </a:r>
            <a:r>
              <a:rPr lang="en-US" dirty="0" smtClean="0"/>
              <a:t>organization</a:t>
            </a:r>
            <a:endParaRPr lang="en-US" dirty="0"/>
          </a:p>
          <a:p>
            <a:pPr lvl="1"/>
            <a:r>
              <a:rPr lang="en-US" dirty="0" smtClean="0"/>
              <a:t>Must </a:t>
            </a:r>
            <a:r>
              <a:rPr lang="en-US" dirty="0"/>
              <a:t>either be plain ASCII text or UTF-8 </a:t>
            </a:r>
            <a:r>
              <a:rPr lang="en-US" dirty="0" smtClean="0"/>
              <a:t>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4827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95833E-6 2.59259E-6 L -0.00651 -0.21667 " pathEditMode="relative" rAng="0" ptsTypes="AA">
                                      <p:cBhvr>
                                        <p:cTn id="18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" y="-11134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53" presetClass="exit" presetSubtype="32" fill="hold" grpId="1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" dur="25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5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350"/>
                            </p:stCondLst>
                            <p:childTnLst>
                              <p:par>
                                <p:cTn id="25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0833E-6 2.59259E-6 L -0.04323 -0.21667 " pathEditMode="relative" rAng="0" ptsTypes="AA">
                                      <p:cBhvr>
                                        <p:cTn id="26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39" y="-11134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53" presetClass="exit" presetSubtype="32" fill="hold" grpId="1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" dur="25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5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700"/>
                            </p:stCondLst>
                            <p:childTnLst>
                              <p:par>
                                <p:cTn id="33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45833E-6 2.59259E-6 L -0.07995 -0.21667 " pathEditMode="relative" rAng="0" ptsTypes="AA">
                                      <p:cBhvr>
                                        <p:cTn id="34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375" y="-11134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53" presetClass="exit" presetSubtype="32" fill="hold" grpId="1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" dur="25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5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50"/>
                            </p:stCondLst>
                            <p:childTnLst>
                              <p:par>
                                <p:cTn id="41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95833E-6 2.59259E-6 L -0.00651 -0.29792 " pathEditMode="relative" rAng="0" ptsTypes="AA">
                                      <p:cBhvr>
                                        <p:cTn id="42" dur="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0" y="-15185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53" presetClass="exit" presetSubtype="32" fill="hold" grpId="1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" dur="25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5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" dur="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400"/>
                            </p:stCondLst>
                            <p:childTnLst>
                              <p:par>
                                <p:cTn id="49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0833E-6 2.59259E-6 L -0.04323 -0.29792 " pathEditMode="relative" rAng="0" ptsTypes="AA">
                                      <p:cBhvr>
                                        <p:cTn id="50" dur="2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39" y="-15185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53" presetClass="exit" presetSubtype="32" fill="hold" grpId="1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>
                                        <p:cTn id="52" dur="25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5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4" dur="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750"/>
                            </p:stCondLst>
                            <p:childTnLst>
                              <p:par>
                                <p:cTn id="57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45833E-6 2.59259E-6 L -0.07994 -0.29792 " pathEditMode="relative" rAng="0" ptsTypes="AA">
                                      <p:cBhvr>
                                        <p:cTn id="58" dur="2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69" y="-15185"/>
                                    </p:animMotion>
                                  </p:childTnLst>
                                </p:cTn>
                              </p:par>
                              <p:par>
                                <p:cTn id="59" presetID="53" presetClass="exit" presetSubtype="32" fill="hold" grpId="1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>
                                        <p:cTn id="60" dur="25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5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2" dur="2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3100"/>
                            </p:stCondLst>
                            <p:childTnLst>
                              <p:par>
                                <p:cTn id="65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6" dur="2000" fill="hold"/>
                                        <p:tgtEl>
                                          <p:spTgt spid="26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6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54167E-6 -7.40741E-7 L 0.02058 -0.22569 " pathEditMode="relative" rAng="0" ptsTypes="AA">
                                      <p:cBhvr>
                                        <p:cTn id="68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29" y="-112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000"/>
                            </p:stCondLst>
                            <p:childTnLst>
                              <p:par>
                                <p:cTn id="7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500"/>
                            </p:stCondLst>
                            <p:childTnLst>
                              <p:par>
                                <p:cTn id="79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0" dur="2000" fill="hold"/>
                                        <p:tgtEl>
                                          <p:spTgt spid="25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8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95833E-6 -7.40741E-7 L -0.02812 -0.22569 " pathEditMode="relative" rAng="0" ptsTypes="AA">
                                      <p:cBhvr>
                                        <p:cTn id="82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06" y="-112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  <p:bldP spid="10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/>
      <p:bldP spid="2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Logical Identifiers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838200" y="3017196"/>
            <a:ext cx="10515600" cy="466233"/>
          </a:xfrm>
        </p:spPr>
        <p:txBody>
          <a:bodyPr>
            <a:normAutofit/>
          </a:bodyPr>
          <a:lstStyle/>
          <a:p>
            <a:pPr lvl="1"/>
            <a:r>
              <a:rPr lang="en-US" dirty="0" smtClean="0"/>
              <a:t>LIDs must be unique across PDS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838200" y="3483429"/>
            <a:ext cx="10515600" cy="3033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dirty="0" smtClean="0"/>
              <a:t>Formation rules:</a:t>
            </a:r>
          </a:p>
          <a:p>
            <a:pPr lvl="2"/>
            <a:r>
              <a:rPr lang="en-US" dirty="0" smtClean="0"/>
              <a:t>LIDs take the form of a Uniform Resource Name (</a:t>
            </a:r>
            <a:r>
              <a:rPr lang="en-US" sz="3200" b="1" dirty="0" smtClean="0"/>
              <a:t>URN</a:t>
            </a:r>
            <a:r>
              <a:rPr lang="en-US" dirty="0" smtClean="0"/>
              <a:t>).</a:t>
            </a:r>
          </a:p>
          <a:p>
            <a:pPr lvl="3"/>
            <a:r>
              <a:rPr lang="en-US" b="1" dirty="0" smtClean="0"/>
              <a:t>Do not </a:t>
            </a:r>
            <a:r>
              <a:rPr lang="en-US" dirty="0" smtClean="0"/>
              <a:t>specify physical location</a:t>
            </a:r>
          </a:p>
          <a:p>
            <a:pPr lvl="2"/>
            <a:r>
              <a:rPr lang="en-US" dirty="0"/>
              <a:t>LIDs have a maximum length of 255 characters (preferably much less).</a:t>
            </a:r>
          </a:p>
          <a:p>
            <a:pPr lvl="2"/>
            <a:r>
              <a:rPr lang="en-US" dirty="0"/>
              <a:t>LID segments are delimited by colons.</a:t>
            </a:r>
          </a:p>
          <a:p>
            <a:pPr lvl="2"/>
            <a:r>
              <a:rPr lang="en-US" dirty="0"/>
              <a:t>Allowed characters: </a:t>
            </a:r>
            <a:r>
              <a:rPr lang="en-US" b="1" dirty="0"/>
              <a:t>lower case </a:t>
            </a:r>
            <a:r>
              <a:rPr lang="en-US" dirty="0"/>
              <a:t>letters, digits, dash, period, and underscore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3" name="Content Placeholder 2"/>
          <p:cNvSpPr txBox="1">
            <a:spLocks/>
          </p:cNvSpPr>
          <p:nvPr/>
        </p:nvSpPr>
        <p:spPr>
          <a:xfrm>
            <a:off x="838200" y="1279524"/>
            <a:ext cx="10515600" cy="702451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600" b="1" dirty="0" smtClean="0"/>
              <a:t>	</a:t>
            </a:r>
            <a:r>
              <a:rPr lang="en-US" sz="3600" b="1" dirty="0" err="1" smtClean="0"/>
              <a:t>urn:nasa:pds:</a:t>
            </a:r>
            <a:r>
              <a:rPr lang="en-US" sz="3600" b="1" i="1" dirty="0" err="1" smtClean="0"/>
              <a:t>bundle</a:t>
            </a:r>
            <a:r>
              <a:rPr lang="en-US" sz="3600" b="1" dirty="0" err="1" smtClean="0"/>
              <a:t>:</a:t>
            </a:r>
            <a:r>
              <a:rPr lang="en-US" sz="3600" b="1" i="1" dirty="0" err="1" smtClean="0"/>
              <a:t>collection</a:t>
            </a:r>
            <a:r>
              <a:rPr lang="en-US" sz="3600" b="1" dirty="0" err="1" smtClean="0"/>
              <a:t>:</a:t>
            </a:r>
            <a:r>
              <a:rPr lang="en-US" sz="3600" b="1" i="1" dirty="0" err="1" smtClean="0"/>
              <a:t>product</a:t>
            </a:r>
            <a:endParaRPr lang="en-US" sz="3600" b="1" i="1" dirty="0" smtClean="0"/>
          </a:p>
        </p:txBody>
      </p:sp>
      <p:sp>
        <p:nvSpPr>
          <p:cNvPr id="29" name="Content Placeholder 2"/>
          <p:cNvSpPr txBox="1">
            <a:spLocks/>
          </p:cNvSpPr>
          <p:nvPr/>
        </p:nvSpPr>
        <p:spPr>
          <a:xfrm>
            <a:off x="838200" y="1981975"/>
            <a:ext cx="10515600" cy="10310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A </a:t>
            </a:r>
            <a:r>
              <a:rPr lang="en-US" sz="4000" b="1" dirty="0" smtClean="0"/>
              <a:t>Logical Identifier (LID) </a:t>
            </a:r>
            <a:r>
              <a:rPr lang="en-US" dirty="0" smtClean="0"/>
              <a:t>is a unique ID that may be used to identify and reference any PDS4 product. </a:t>
            </a:r>
          </a:p>
        </p:txBody>
      </p:sp>
    </p:spTree>
    <p:extLst>
      <p:ext uri="{BB962C8B-B14F-4D97-AF65-F5344CB8AC3E}">
        <p14:creationId xmlns:p14="http://schemas.microsoft.com/office/powerpoint/2010/main" val="1085326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/>
      <p:bldP spid="9" grpId="0"/>
      <p:bldP spid="2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 txBox="1">
            <a:spLocks/>
          </p:cNvSpPr>
          <p:nvPr/>
        </p:nvSpPr>
        <p:spPr>
          <a:xfrm>
            <a:off x="838200" y="1279524"/>
            <a:ext cx="10515600" cy="702451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600" b="1" dirty="0" smtClean="0">
                <a:solidFill>
                  <a:schemeClr val="bg2">
                    <a:lumMod val="25000"/>
                    <a:alpha val="50000"/>
                  </a:schemeClr>
                </a:solidFill>
              </a:rPr>
              <a:t>	</a:t>
            </a:r>
            <a:r>
              <a:rPr lang="en-US" sz="3600" b="1" dirty="0" err="1" smtClean="0">
                <a:solidFill>
                  <a:schemeClr val="bg2">
                    <a:lumMod val="25000"/>
                    <a:alpha val="50000"/>
                  </a:schemeClr>
                </a:solidFill>
              </a:rPr>
              <a:t>urn:nasa:pds:</a:t>
            </a:r>
            <a:r>
              <a:rPr lang="en-US" sz="3600" b="1" i="1" dirty="0" err="1" smtClean="0">
                <a:solidFill>
                  <a:schemeClr val="bg2">
                    <a:lumMod val="25000"/>
                    <a:alpha val="50000"/>
                  </a:schemeClr>
                </a:solidFill>
              </a:rPr>
              <a:t>bundle</a:t>
            </a:r>
            <a:r>
              <a:rPr lang="en-US" sz="3600" b="1" dirty="0" err="1" smtClean="0">
                <a:solidFill>
                  <a:schemeClr val="bg2">
                    <a:lumMod val="25000"/>
                    <a:alpha val="50000"/>
                  </a:schemeClr>
                </a:solidFill>
              </a:rPr>
              <a:t>:</a:t>
            </a:r>
            <a:r>
              <a:rPr lang="en-US" sz="3600" b="1" i="1" dirty="0" err="1" smtClean="0">
                <a:solidFill>
                  <a:schemeClr val="bg2">
                    <a:lumMod val="25000"/>
                    <a:alpha val="50000"/>
                  </a:schemeClr>
                </a:solidFill>
              </a:rPr>
              <a:t>collection</a:t>
            </a:r>
            <a:r>
              <a:rPr lang="en-US" sz="3600" b="1" dirty="0" err="1" smtClean="0">
                <a:solidFill>
                  <a:schemeClr val="bg2">
                    <a:lumMod val="25000"/>
                    <a:alpha val="50000"/>
                  </a:schemeClr>
                </a:solidFill>
              </a:rPr>
              <a:t>:</a:t>
            </a:r>
            <a:r>
              <a:rPr lang="en-US" sz="3600" b="1" i="1" dirty="0" err="1" smtClean="0">
                <a:solidFill>
                  <a:schemeClr val="bg2">
                    <a:lumMod val="25000"/>
                    <a:alpha val="50000"/>
                  </a:schemeClr>
                </a:solidFill>
              </a:rPr>
              <a:t>product</a:t>
            </a:r>
            <a:endParaRPr lang="en-US" sz="3600" b="1" i="1" dirty="0" smtClean="0">
              <a:solidFill>
                <a:schemeClr val="bg2">
                  <a:lumMod val="25000"/>
                  <a:alpha val="50000"/>
                </a:schemeClr>
              </a:solidFill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8737421" y="1279523"/>
            <a:ext cx="2432539" cy="702451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600" b="1" i="1" dirty="0" smtClean="0"/>
              <a:t>product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LID Segments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200" y="1279525"/>
            <a:ext cx="10515600" cy="7024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600" b="1" dirty="0" smtClean="0"/>
              <a:t>	</a:t>
            </a:r>
            <a:r>
              <a:rPr lang="en-US" sz="3600" b="1" dirty="0" err="1" smtClean="0"/>
              <a:t>urn:nasa:pds:</a:t>
            </a:r>
            <a:r>
              <a:rPr lang="en-US" sz="3600" b="1" i="1" dirty="0" err="1" smtClean="0"/>
              <a:t>bundle</a:t>
            </a:r>
            <a:r>
              <a:rPr lang="en-US" sz="3600" b="1" dirty="0" err="1" smtClean="0"/>
              <a:t>:</a:t>
            </a:r>
            <a:r>
              <a:rPr lang="en-US" sz="3600" b="1" i="1" dirty="0" err="1" smtClean="0"/>
              <a:t>collection</a:t>
            </a:r>
            <a:r>
              <a:rPr lang="en-US" sz="3600" b="1" dirty="0" err="1" smtClean="0"/>
              <a:t>:</a:t>
            </a:r>
            <a:r>
              <a:rPr lang="en-US" sz="3600" b="1" i="1" dirty="0" err="1" smtClean="0"/>
              <a:t>product</a:t>
            </a:r>
            <a:endParaRPr lang="en-US" sz="3600" b="1" i="1" dirty="0" smtClean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1927090"/>
            <a:ext cx="10515600" cy="914401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“</a:t>
            </a:r>
            <a:r>
              <a:rPr lang="en-US" b="1" dirty="0" smtClean="0"/>
              <a:t>urn</a:t>
            </a:r>
            <a:r>
              <a:rPr lang="en-US" dirty="0" smtClean="0"/>
              <a:t>”, </a:t>
            </a:r>
            <a:r>
              <a:rPr lang="en-US" b="1" dirty="0" smtClean="0"/>
              <a:t>agency</a:t>
            </a:r>
            <a:r>
              <a:rPr lang="en-US" dirty="0" smtClean="0"/>
              <a:t>, and </a:t>
            </a:r>
            <a:r>
              <a:rPr lang="en-US" b="1" dirty="0" smtClean="0"/>
              <a:t>organization</a:t>
            </a:r>
            <a:r>
              <a:rPr lang="en-US" dirty="0" smtClean="0"/>
              <a:t> are static, but may vary by archiving organization</a:t>
            </a:r>
            <a:r>
              <a:rPr lang="en-US" dirty="0"/>
              <a:t> </a:t>
            </a:r>
            <a:r>
              <a:rPr lang="en-US" dirty="0" smtClean="0"/>
              <a:t>(e.g. “</a:t>
            </a:r>
            <a:r>
              <a:rPr lang="en-US" dirty="0" err="1" smtClean="0"/>
              <a:t>urn:esa:psa</a:t>
            </a:r>
            <a:r>
              <a:rPr lang="en-US" dirty="0" smtClean="0"/>
              <a:t>”, “</a:t>
            </a:r>
            <a:r>
              <a:rPr lang="en-US" dirty="0" err="1" smtClean="0"/>
              <a:t>urn:jaxa:darts</a:t>
            </a:r>
            <a:r>
              <a:rPr lang="en-US" dirty="0" smtClean="0"/>
              <a:t>”, etc.)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38200" y="2777628"/>
            <a:ext cx="10515600" cy="1032371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i="1" dirty="0" smtClean="0"/>
              <a:t>bundle</a:t>
            </a:r>
            <a:r>
              <a:rPr lang="en-US" dirty="0" smtClean="0"/>
              <a:t> is a bundle identifier (e.g. “maven-</a:t>
            </a:r>
            <a:r>
              <a:rPr lang="en-US" dirty="0" err="1" smtClean="0"/>
              <a:t>swea</a:t>
            </a:r>
            <a:r>
              <a:rPr lang="en-US" dirty="0" smtClean="0"/>
              <a:t>-calibrated”)</a:t>
            </a:r>
          </a:p>
          <a:p>
            <a:pPr lvl="1"/>
            <a:r>
              <a:rPr lang="en-US" dirty="0" smtClean="0"/>
              <a:t>Must be unique across the archiving organization (i.e. PDS, PSA, etc.)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838200" y="3640104"/>
            <a:ext cx="10515600" cy="1395500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i="1" dirty="0" smtClean="0"/>
              <a:t>collection</a:t>
            </a:r>
            <a:r>
              <a:rPr lang="en-US" dirty="0" smtClean="0"/>
              <a:t> is a collection identifier (e.g. “data-</a:t>
            </a:r>
            <a:r>
              <a:rPr lang="en-US" dirty="0" err="1" smtClean="0"/>
              <a:t>svy</a:t>
            </a:r>
            <a:r>
              <a:rPr lang="en-US" dirty="0" smtClean="0"/>
              <a:t>-pad”)</a:t>
            </a:r>
          </a:p>
          <a:p>
            <a:pPr lvl="1"/>
            <a:r>
              <a:rPr lang="en-US" dirty="0" smtClean="0"/>
              <a:t>Typically begin with the collection type (data, document, etc.)</a:t>
            </a:r>
          </a:p>
          <a:p>
            <a:pPr lvl="1"/>
            <a:r>
              <a:rPr lang="en-US" dirty="0" smtClean="0"/>
              <a:t>Must be unique within the bundle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838200" y="4869184"/>
            <a:ext cx="10515600" cy="961291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i="1" dirty="0" smtClean="0"/>
              <a:t>product</a:t>
            </a:r>
            <a:r>
              <a:rPr lang="en-US" dirty="0" smtClean="0"/>
              <a:t> is an identifier for the individual product</a:t>
            </a:r>
          </a:p>
          <a:p>
            <a:pPr lvl="1"/>
            <a:r>
              <a:rPr lang="en-US" dirty="0" smtClean="0"/>
              <a:t>Must be unique within the collection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1751534" y="1279523"/>
            <a:ext cx="3082636" cy="702451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600" b="1" dirty="0" err="1" smtClean="0"/>
              <a:t>urn:nasa:pds</a:t>
            </a:r>
            <a:endParaRPr lang="en-US" sz="3600" b="1" i="1" dirty="0" smtClean="0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4800599" y="1279523"/>
            <a:ext cx="1785638" cy="702451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600" b="1" i="1" dirty="0" smtClean="0"/>
              <a:t>bundle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6455684" y="1279523"/>
            <a:ext cx="2432539" cy="702451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600" b="1" i="1" dirty="0" smtClean="0"/>
              <a:t>collection</a:t>
            </a:r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838200" y="5755558"/>
            <a:ext cx="10515600" cy="794871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Within the bundle, collection, and product identifiers dash, period, and/or</a:t>
            </a:r>
            <a:r>
              <a:rPr lang="en-US" sz="2400" b="1" dirty="0" smtClean="0"/>
              <a:t> </a:t>
            </a:r>
            <a:r>
              <a:rPr lang="en-US" sz="2400" dirty="0" smtClean="0"/>
              <a:t>underscore may be used as delimiters.</a:t>
            </a:r>
          </a:p>
        </p:txBody>
      </p:sp>
    </p:spTree>
    <p:extLst>
      <p:ext uri="{BB962C8B-B14F-4D97-AF65-F5344CB8AC3E}">
        <p14:creationId xmlns:p14="http://schemas.microsoft.com/office/powerpoint/2010/main" val="1397872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3" grpId="0"/>
      <p:bldP spid="5" grpId="0"/>
      <p:bldP spid="6" grpId="0"/>
      <p:bldP spid="7" grpId="0"/>
      <p:bldP spid="8" grpId="0"/>
      <p:bldP spid="10" grpId="0"/>
      <p:bldP spid="10" grpId="1"/>
      <p:bldP spid="11" grpId="0"/>
      <p:bldP spid="11" grpId="1"/>
      <p:bldP spid="12" grpId="0"/>
      <p:bldP spid="12" grpId="1"/>
      <p:bldP spid="1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LID Inheritance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88214"/>
            <a:ext cx="10515600" cy="879489"/>
          </a:xfrm>
        </p:spPr>
        <p:txBody>
          <a:bodyPr/>
          <a:lstStyle/>
          <a:p>
            <a:r>
              <a:rPr lang="en-US" dirty="0" smtClean="0"/>
              <a:t>The bundle product LID defines the bundle portion of the LID for its member collections.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838200" y="4488614"/>
            <a:ext cx="2743200" cy="182880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0" tIns="457200" rIns="0" bIns="457200" rtlCol="0" anchor="ctr"/>
          <a:lstStyle/>
          <a:p>
            <a:pPr algn="ctr"/>
            <a:r>
              <a:rPr lang="en-US" sz="22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Bundle Product</a:t>
            </a:r>
          </a:p>
          <a:p>
            <a:pPr algn="ctr"/>
            <a:endParaRPr lang="en-US" sz="2000" b="1" dirty="0">
              <a:latin typeface="Arial Narrow" panose="020B0606020202030204" pitchFamily="34" charset="0"/>
            </a:endParaRPr>
          </a:p>
          <a:p>
            <a:pPr algn="ctr"/>
            <a:r>
              <a:rPr lang="en-US" sz="1600" b="1" dirty="0" err="1" smtClean="0">
                <a:latin typeface="Arial Narrow" panose="020B0606020202030204" pitchFamily="34" charset="0"/>
              </a:rPr>
              <a:t>urn:nasa:pds:</a:t>
            </a:r>
            <a:r>
              <a:rPr lang="en-US" sz="1600" b="1" i="1" dirty="0" err="1" smtClean="0">
                <a:latin typeface="Arial Narrow" panose="020B0606020202030204" pitchFamily="34" charset="0"/>
              </a:rPr>
              <a:t>bundle</a:t>
            </a:r>
            <a:endParaRPr lang="en-US" sz="1600" b="1" dirty="0" smtClean="0">
              <a:latin typeface="Arial Narrow" panose="020B0606020202030204" pitchFamily="34" charset="0"/>
            </a:endParaRPr>
          </a:p>
          <a:p>
            <a:pPr algn="ctr"/>
            <a:endParaRPr lang="en-US" sz="2000" b="1" dirty="0" smtClean="0">
              <a:latin typeface="Arial Narrow" panose="020B0606020202030204" pitchFamily="34" charset="0"/>
            </a:endParaRPr>
          </a:p>
          <a:p>
            <a:pPr algn="ctr"/>
            <a:endParaRPr lang="en-US" sz="2000" b="1" dirty="0">
              <a:latin typeface="Arial Narrow" panose="020B0606020202030204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4724400" y="4488614"/>
            <a:ext cx="2743200" cy="182880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200" b="1" dirty="0" smtClean="0">
                <a:solidFill>
                  <a:schemeClr val="bg2">
                    <a:lumMod val="25000"/>
                  </a:schemeClr>
                </a:solidFill>
                <a:latin typeface="Arial Narrow" panose="020B0606020202030204" pitchFamily="34" charset="0"/>
              </a:rPr>
              <a:t>Collection Product</a:t>
            </a:r>
          </a:p>
          <a:p>
            <a:pPr algn="ctr"/>
            <a:endParaRPr lang="en-US" sz="2000" b="1" dirty="0">
              <a:solidFill>
                <a:schemeClr val="bg2">
                  <a:lumMod val="25000"/>
                </a:schemeClr>
              </a:solidFill>
              <a:latin typeface="Arial Narrow" panose="020B0606020202030204" pitchFamily="34" charset="0"/>
            </a:endParaRPr>
          </a:p>
          <a:p>
            <a:pPr algn="ctr"/>
            <a:r>
              <a:rPr lang="en-US" sz="1600" b="1" dirty="0" err="1" smtClean="0">
                <a:solidFill>
                  <a:schemeClr val="bg2">
                    <a:lumMod val="25000"/>
                  </a:schemeClr>
                </a:solidFill>
                <a:latin typeface="Arial Narrow" panose="020B0606020202030204" pitchFamily="34" charset="0"/>
              </a:rPr>
              <a:t>urn:nasa:pds:</a:t>
            </a:r>
            <a:r>
              <a:rPr lang="en-US" sz="1600" b="1" i="1" dirty="0" err="1" smtClean="0">
                <a:solidFill>
                  <a:schemeClr val="bg2">
                    <a:lumMod val="25000"/>
                  </a:schemeClr>
                </a:solidFill>
                <a:latin typeface="Arial Narrow" panose="020B0606020202030204" pitchFamily="34" charset="0"/>
              </a:rPr>
              <a:t>bundle</a:t>
            </a:r>
            <a:r>
              <a:rPr lang="en-US" sz="1600" b="1" dirty="0" err="1" smtClean="0">
                <a:solidFill>
                  <a:schemeClr val="bg2">
                    <a:lumMod val="25000"/>
                  </a:schemeClr>
                </a:solidFill>
                <a:latin typeface="Arial Narrow" panose="020B0606020202030204" pitchFamily="34" charset="0"/>
              </a:rPr>
              <a:t>:</a:t>
            </a:r>
            <a:r>
              <a:rPr lang="en-US" sz="1600" b="1" i="1" dirty="0" err="1" smtClean="0">
                <a:solidFill>
                  <a:schemeClr val="bg2">
                    <a:lumMod val="25000"/>
                  </a:schemeClr>
                </a:solidFill>
                <a:latin typeface="Arial Narrow" panose="020B0606020202030204" pitchFamily="34" charset="0"/>
              </a:rPr>
              <a:t>collection</a:t>
            </a:r>
            <a:endParaRPr lang="en-US" sz="1600" b="1" dirty="0" smtClean="0">
              <a:solidFill>
                <a:schemeClr val="bg2">
                  <a:lumMod val="25000"/>
                </a:schemeClr>
              </a:solidFill>
              <a:latin typeface="Arial Narrow" panose="020B0606020202030204" pitchFamily="34" charset="0"/>
            </a:endParaRPr>
          </a:p>
          <a:p>
            <a:pPr algn="ctr"/>
            <a:endParaRPr lang="en-US" sz="2000" b="1" dirty="0" smtClean="0">
              <a:solidFill>
                <a:schemeClr val="bg2">
                  <a:lumMod val="25000"/>
                </a:schemeClr>
              </a:solidFill>
              <a:latin typeface="Arial Narrow" panose="020B0606020202030204" pitchFamily="34" charset="0"/>
            </a:endParaRPr>
          </a:p>
          <a:p>
            <a:pPr algn="ctr"/>
            <a:endParaRPr lang="en-US" sz="2000" b="1" dirty="0">
              <a:solidFill>
                <a:schemeClr val="bg2">
                  <a:lumMod val="2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8610600" y="4488614"/>
            <a:ext cx="2743200" cy="18288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200" b="1" dirty="0" smtClean="0">
                <a:latin typeface="Arial Narrow" panose="020B0606020202030204" pitchFamily="34" charset="0"/>
              </a:rPr>
              <a:t>Basic Product</a:t>
            </a:r>
          </a:p>
          <a:p>
            <a:pPr algn="ctr"/>
            <a:endParaRPr lang="en-US" sz="2000" b="1" dirty="0">
              <a:latin typeface="Arial Narrow" panose="020B0606020202030204" pitchFamily="34" charset="0"/>
            </a:endParaRPr>
          </a:p>
          <a:p>
            <a:pPr algn="ctr"/>
            <a:r>
              <a:rPr lang="en-US" sz="1600" b="1" dirty="0" err="1" smtClean="0">
                <a:latin typeface="Arial Narrow" panose="020B0606020202030204" pitchFamily="34" charset="0"/>
              </a:rPr>
              <a:t>urn:nasa:pds:</a:t>
            </a:r>
            <a:r>
              <a:rPr lang="en-US" sz="1600" b="1" i="1" dirty="0" err="1" smtClean="0">
                <a:latin typeface="Arial Narrow" panose="020B0606020202030204" pitchFamily="34" charset="0"/>
              </a:rPr>
              <a:t>bundle</a:t>
            </a:r>
            <a:r>
              <a:rPr lang="en-US" sz="1600" b="1" dirty="0" err="1" smtClean="0">
                <a:latin typeface="Arial Narrow" panose="020B0606020202030204" pitchFamily="34" charset="0"/>
              </a:rPr>
              <a:t>:</a:t>
            </a:r>
            <a:r>
              <a:rPr lang="en-US" sz="1600" b="1" i="1" dirty="0" err="1" smtClean="0">
                <a:latin typeface="Arial Narrow" panose="020B0606020202030204" pitchFamily="34" charset="0"/>
              </a:rPr>
              <a:t>collection:product</a:t>
            </a:r>
            <a:endParaRPr lang="en-US" sz="1600" b="1" dirty="0" smtClean="0">
              <a:latin typeface="Arial Narrow" panose="020B0606020202030204" pitchFamily="34" charset="0"/>
            </a:endParaRPr>
          </a:p>
          <a:p>
            <a:pPr algn="ctr"/>
            <a:endParaRPr lang="en-US" sz="2000" b="1" dirty="0">
              <a:latin typeface="Arial Narrow" panose="020B0606020202030204" pitchFamily="34" charset="0"/>
            </a:endParaRPr>
          </a:p>
        </p:txBody>
      </p:sp>
      <p:sp>
        <p:nvSpPr>
          <p:cNvPr id="13" name="Right Arrow 12"/>
          <p:cNvSpPr/>
          <p:nvPr/>
        </p:nvSpPr>
        <p:spPr>
          <a:xfrm>
            <a:off x="3924300" y="5196826"/>
            <a:ext cx="457200" cy="412376"/>
          </a:xfrm>
          <a:prstGeom prst="rightArrow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tx1"/>
                </a:solidFill>
              </a:ln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4" name="Right Arrow 13"/>
          <p:cNvSpPr/>
          <p:nvPr/>
        </p:nvSpPr>
        <p:spPr>
          <a:xfrm>
            <a:off x="7810500" y="5196826"/>
            <a:ext cx="457200" cy="412376"/>
          </a:xfrm>
          <a:prstGeom prst="rightArrow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tx1"/>
                </a:solidFill>
              </a:ln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838200" y="2176392"/>
            <a:ext cx="10515600" cy="11107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The collection product </a:t>
            </a:r>
            <a:r>
              <a:rPr lang="en-US" dirty="0" smtClean="0"/>
              <a:t>LID defines </a:t>
            </a:r>
            <a:r>
              <a:rPr lang="en-US" dirty="0"/>
              <a:t>the collection portion of the LID for its member basic products</a:t>
            </a:r>
          </a:p>
        </p:txBody>
      </p:sp>
    </p:spTree>
    <p:extLst>
      <p:ext uri="{BB962C8B-B14F-4D97-AF65-F5344CB8AC3E}">
        <p14:creationId xmlns:p14="http://schemas.microsoft.com/office/powerpoint/2010/main" val="1947111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  <p:bldP spid="6" grpId="0" animBg="1"/>
      <p:bldP spid="13" grpId="0" animBg="1"/>
      <p:bldP spid="14" grpId="0" animBg="1"/>
      <p:bldP spid="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Version Identifiers and LIDVIDs</a:t>
            </a:r>
            <a:endParaRPr lang="en-US" sz="36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199" y="1279525"/>
            <a:ext cx="11077135" cy="7024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600" b="1" dirty="0" smtClean="0"/>
              <a:t>	</a:t>
            </a:r>
            <a:r>
              <a:rPr lang="en-US" sz="3600" b="1" dirty="0" err="1" smtClean="0">
                <a:solidFill>
                  <a:schemeClr val="bg2">
                    <a:lumMod val="25000"/>
                    <a:alpha val="50000"/>
                  </a:schemeClr>
                </a:solidFill>
              </a:rPr>
              <a:t>urn:nasa:pds:</a:t>
            </a:r>
            <a:r>
              <a:rPr lang="en-US" sz="3600" b="1" i="1" dirty="0" err="1" smtClean="0">
                <a:solidFill>
                  <a:schemeClr val="bg2">
                    <a:lumMod val="25000"/>
                    <a:alpha val="50000"/>
                  </a:schemeClr>
                </a:solidFill>
              </a:rPr>
              <a:t>bundle</a:t>
            </a:r>
            <a:r>
              <a:rPr lang="en-US" sz="3600" b="1" dirty="0" err="1" smtClean="0">
                <a:solidFill>
                  <a:schemeClr val="bg2">
                    <a:lumMod val="25000"/>
                    <a:alpha val="50000"/>
                  </a:schemeClr>
                </a:solidFill>
              </a:rPr>
              <a:t>:</a:t>
            </a:r>
            <a:r>
              <a:rPr lang="en-US" sz="3600" b="1" i="1" dirty="0" err="1" smtClean="0">
                <a:solidFill>
                  <a:schemeClr val="bg2">
                    <a:lumMod val="25000"/>
                    <a:alpha val="50000"/>
                  </a:schemeClr>
                </a:solidFill>
              </a:rPr>
              <a:t>collection</a:t>
            </a:r>
            <a:r>
              <a:rPr lang="en-US" sz="3600" b="1" dirty="0" err="1" smtClean="0">
                <a:solidFill>
                  <a:schemeClr val="bg2">
                    <a:lumMod val="25000"/>
                    <a:alpha val="50000"/>
                  </a:schemeClr>
                </a:solidFill>
              </a:rPr>
              <a:t>:</a:t>
            </a:r>
            <a:r>
              <a:rPr lang="en-US" sz="3600" b="1" i="1" dirty="0" err="1" smtClean="0">
                <a:solidFill>
                  <a:schemeClr val="bg2">
                    <a:lumMod val="25000"/>
                    <a:alpha val="50000"/>
                  </a:schemeClr>
                </a:solidFill>
              </a:rPr>
              <a:t>product</a:t>
            </a:r>
            <a:r>
              <a:rPr lang="en-US" sz="3600" b="1" i="1" dirty="0" smtClean="0"/>
              <a:t>::vid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38200" y="1981975"/>
            <a:ext cx="10515600" cy="4741553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The product Version Identifier (VID) may be appended to the LID to form a </a:t>
            </a:r>
            <a:r>
              <a:rPr lang="en-US" sz="4000" b="1" dirty="0" smtClean="0"/>
              <a:t>LIDVID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A double colon (::) is the delimiter to separate the VID from the LID.</a:t>
            </a:r>
          </a:p>
          <a:p>
            <a:r>
              <a:rPr lang="en-US" dirty="0"/>
              <a:t>I</a:t>
            </a:r>
            <a:r>
              <a:rPr lang="en-US" dirty="0" smtClean="0"/>
              <a:t>nternal references may be given either as </a:t>
            </a:r>
            <a:r>
              <a:rPr lang="en-US" b="1" dirty="0" smtClean="0"/>
              <a:t>LIDs</a:t>
            </a:r>
            <a:r>
              <a:rPr lang="en-US" dirty="0" smtClean="0"/>
              <a:t> or </a:t>
            </a:r>
            <a:r>
              <a:rPr lang="en-US" b="1" dirty="0" smtClean="0"/>
              <a:t>LIDVIDs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A LID refers to a product without specifying a specific version.</a:t>
            </a:r>
          </a:p>
          <a:p>
            <a:pPr lvl="1"/>
            <a:r>
              <a:rPr lang="en-US" dirty="0" smtClean="0"/>
              <a:t>A LIDVID refers unambiguously to a specific version of the referenced product.</a:t>
            </a:r>
          </a:p>
          <a:p>
            <a:r>
              <a:rPr lang="en-US" dirty="0" smtClean="0"/>
              <a:t>PDS4 products use a 2 component VID: </a:t>
            </a:r>
            <a:r>
              <a:rPr lang="en-US" i="1" dirty="0" err="1" smtClean="0"/>
              <a:t>M.n</a:t>
            </a:r>
            <a:endParaRPr lang="en-US" dirty="0" smtClean="0"/>
          </a:p>
          <a:p>
            <a:pPr lvl="1"/>
            <a:r>
              <a:rPr lang="en-US" dirty="0" smtClean="0"/>
              <a:t>The major component (</a:t>
            </a:r>
            <a:r>
              <a:rPr lang="en-US" i="1" dirty="0" smtClean="0"/>
              <a:t>M</a:t>
            </a:r>
            <a:r>
              <a:rPr lang="en-US" dirty="0" smtClean="0"/>
              <a:t>) starts from “1”.</a:t>
            </a:r>
          </a:p>
          <a:p>
            <a:pPr lvl="1"/>
            <a:r>
              <a:rPr lang="en-US" dirty="0" smtClean="0"/>
              <a:t>The minor component (</a:t>
            </a:r>
            <a:r>
              <a:rPr lang="en-US" i="1" dirty="0" smtClean="0"/>
              <a:t>n</a:t>
            </a:r>
            <a:r>
              <a:rPr lang="en-US" dirty="0" smtClean="0"/>
              <a:t>) starts from “0”; resets whenever </a:t>
            </a:r>
            <a:r>
              <a:rPr lang="en-US" i="1" dirty="0" smtClean="0"/>
              <a:t>M</a:t>
            </a:r>
            <a:r>
              <a:rPr lang="en-US" dirty="0" smtClean="0"/>
              <a:t> is incremented.</a:t>
            </a:r>
          </a:p>
        </p:txBody>
      </p:sp>
    </p:spTree>
    <p:extLst>
      <p:ext uri="{BB962C8B-B14F-4D97-AF65-F5344CB8AC3E}">
        <p14:creationId xmlns:p14="http://schemas.microsoft.com/office/powerpoint/2010/main" val="2113365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LID/LIDVID and Inventories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79525"/>
            <a:ext cx="10515600" cy="86929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LIDs and LIDVIDs are used to identify a relationship between two PDS4 labeled products. </a:t>
            </a:r>
          </a:p>
        </p:txBody>
      </p:sp>
      <p:sp>
        <p:nvSpPr>
          <p:cNvPr id="9" name="Rounded Rectangle 8"/>
          <p:cNvSpPr>
            <a:spLocks noChangeAspect="1"/>
          </p:cNvSpPr>
          <p:nvPr/>
        </p:nvSpPr>
        <p:spPr>
          <a:xfrm>
            <a:off x="8192261" y="1804476"/>
            <a:ext cx="685800" cy="91440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0" tIns="457200" rIns="0" bIns="457200" rtlCol="0" anchor="ctr"/>
          <a:lstStyle/>
          <a:p>
            <a:pPr algn="ctr"/>
            <a:r>
              <a:rPr lang="en-US" sz="11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Bundle</a:t>
            </a:r>
          </a:p>
          <a:p>
            <a:pPr algn="ctr"/>
            <a:r>
              <a:rPr lang="en-US" sz="11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Product</a:t>
            </a:r>
            <a:endParaRPr lang="en-US" sz="2000" b="1" dirty="0">
              <a:latin typeface="Arial Narrow" panose="020B0606020202030204" pitchFamily="34" charset="0"/>
            </a:endParaRPr>
          </a:p>
          <a:p>
            <a:pPr algn="ctr"/>
            <a:endParaRPr lang="en-US" sz="20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algn="ctr"/>
            <a:endParaRPr lang="en-US" sz="1100" b="1" dirty="0" smtClean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0" name="Rounded Rectangle 9"/>
          <p:cNvSpPr>
            <a:spLocks noChangeAspect="1"/>
          </p:cNvSpPr>
          <p:nvPr/>
        </p:nvSpPr>
        <p:spPr>
          <a:xfrm>
            <a:off x="7506461" y="3282228"/>
            <a:ext cx="685800" cy="91440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100" b="1" dirty="0" smtClean="0">
                <a:solidFill>
                  <a:schemeClr val="bg2">
                    <a:lumMod val="25000"/>
                  </a:schemeClr>
                </a:solidFill>
                <a:latin typeface="Arial Narrow" panose="020B0606020202030204" pitchFamily="34" charset="0"/>
              </a:rPr>
              <a:t>Collection Product</a:t>
            </a:r>
            <a:endParaRPr lang="en-US" sz="2000" b="1" dirty="0">
              <a:latin typeface="Arial Narrow" panose="020B0606020202030204" pitchFamily="34" charset="0"/>
            </a:endParaRPr>
          </a:p>
          <a:p>
            <a:pPr algn="ctr"/>
            <a:endParaRPr lang="en-US" sz="2000" b="1" dirty="0">
              <a:solidFill>
                <a:schemeClr val="bg2">
                  <a:lumMod val="25000"/>
                </a:schemeClr>
              </a:solidFill>
              <a:latin typeface="Arial Narrow" panose="020B0606020202030204" pitchFamily="34" charset="0"/>
            </a:endParaRPr>
          </a:p>
          <a:p>
            <a:pPr algn="ctr"/>
            <a:endParaRPr lang="en-US" sz="1100" b="1" dirty="0" smtClean="0">
              <a:solidFill>
                <a:schemeClr val="bg2">
                  <a:lumMod val="2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1" name="Rounded Rectangle 10"/>
          <p:cNvSpPr>
            <a:spLocks noChangeAspect="1"/>
          </p:cNvSpPr>
          <p:nvPr/>
        </p:nvSpPr>
        <p:spPr>
          <a:xfrm>
            <a:off x="7506461" y="4759980"/>
            <a:ext cx="685800" cy="9144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>
                <a:latin typeface="Arial Narrow" panose="020B0606020202030204" pitchFamily="34" charset="0"/>
              </a:rPr>
              <a:t>Basic</a:t>
            </a:r>
          </a:p>
          <a:p>
            <a:pPr algn="ctr"/>
            <a:r>
              <a:rPr lang="en-US" sz="1100" b="1" dirty="0" smtClean="0">
                <a:latin typeface="Arial Narrow" panose="020B0606020202030204" pitchFamily="34" charset="0"/>
              </a:rPr>
              <a:t>Product</a:t>
            </a:r>
          </a:p>
          <a:p>
            <a:pPr algn="ctr"/>
            <a:endParaRPr lang="en-US" sz="1100" b="1" dirty="0" smtClean="0">
              <a:latin typeface="Arial Narrow" panose="020B0606020202030204" pitchFamily="34" charset="0"/>
            </a:endParaRPr>
          </a:p>
          <a:p>
            <a:pPr algn="ctr"/>
            <a:endParaRPr lang="en-US" sz="1100" b="1" dirty="0">
              <a:latin typeface="Arial Narrow" panose="020B0606020202030204" pitchFamily="34" charset="0"/>
            </a:endParaRPr>
          </a:p>
          <a:p>
            <a:pPr algn="ctr"/>
            <a:endParaRPr lang="en-US" sz="1100" b="1" dirty="0">
              <a:latin typeface="Arial Narrow" panose="020B0606020202030204" pitchFamily="34" charset="0"/>
            </a:endParaRPr>
          </a:p>
        </p:txBody>
      </p:sp>
      <p:sp>
        <p:nvSpPr>
          <p:cNvPr id="12" name="Rounded Rectangle 11"/>
          <p:cNvSpPr>
            <a:spLocks noChangeAspect="1"/>
          </p:cNvSpPr>
          <p:nvPr/>
        </p:nvSpPr>
        <p:spPr>
          <a:xfrm>
            <a:off x="8878061" y="3282228"/>
            <a:ext cx="685800" cy="91440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100" b="1" dirty="0" smtClean="0">
                <a:solidFill>
                  <a:schemeClr val="bg2">
                    <a:lumMod val="25000"/>
                  </a:schemeClr>
                </a:solidFill>
                <a:latin typeface="Arial Narrow" panose="020B0606020202030204" pitchFamily="34" charset="0"/>
              </a:rPr>
              <a:t>Collection Product</a:t>
            </a:r>
            <a:endParaRPr lang="en-US" sz="2000" b="1" dirty="0">
              <a:latin typeface="Arial Narrow" panose="020B0606020202030204" pitchFamily="34" charset="0"/>
            </a:endParaRPr>
          </a:p>
          <a:p>
            <a:pPr algn="ctr"/>
            <a:endParaRPr lang="en-US" sz="2000" b="1" dirty="0">
              <a:solidFill>
                <a:schemeClr val="bg2">
                  <a:lumMod val="25000"/>
                </a:schemeClr>
              </a:solidFill>
              <a:latin typeface="Arial Narrow" panose="020B0606020202030204" pitchFamily="34" charset="0"/>
            </a:endParaRPr>
          </a:p>
          <a:p>
            <a:pPr algn="ctr"/>
            <a:endParaRPr lang="en-US" sz="1100" b="1" dirty="0" smtClean="0">
              <a:solidFill>
                <a:schemeClr val="bg2">
                  <a:lumMod val="2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3" name="Rounded Rectangle 12"/>
          <p:cNvSpPr>
            <a:spLocks noChangeAspect="1"/>
          </p:cNvSpPr>
          <p:nvPr/>
        </p:nvSpPr>
        <p:spPr>
          <a:xfrm>
            <a:off x="6732509" y="4759980"/>
            <a:ext cx="685800" cy="9144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>
                <a:latin typeface="Arial Narrow" panose="020B0606020202030204" pitchFamily="34" charset="0"/>
              </a:rPr>
              <a:t>Basic</a:t>
            </a:r>
          </a:p>
          <a:p>
            <a:pPr algn="ctr"/>
            <a:r>
              <a:rPr lang="en-US" sz="1100" b="1" dirty="0" smtClean="0">
                <a:latin typeface="Arial Narrow" panose="020B0606020202030204" pitchFamily="34" charset="0"/>
              </a:rPr>
              <a:t>Product</a:t>
            </a:r>
          </a:p>
          <a:p>
            <a:pPr algn="ctr"/>
            <a:endParaRPr lang="en-US" sz="1100" b="1" dirty="0" smtClean="0">
              <a:latin typeface="Arial Narrow" panose="020B0606020202030204" pitchFamily="34" charset="0"/>
            </a:endParaRPr>
          </a:p>
          <a:p>
            <a:pPr algn="ctr"/>
            <a:endParaRPr lang="en-US" sz="1100" b="1" dirty="0">
              <a:latin typeface="Arial Narrow" panose="020B0606020202030204" pitchFamily="34" charset="0"/>
            </a:endParaRPr>
          </a:p>
          <a:p>
            <a:pPr algn="ctr"/>
            <a:endParaRPr lang="en-US" sz="1100" b="1" dirty="0">
              <a:latin typeface="Arial Narrow" panose="020B0606020202030204" pitchFamily="34" charset="0"/>
            </a:endParaRPr>
          </a:p>
        </p:txBody>
      </p:sp>
      <p:sp>
        <p:nvSpPr>
          <p:cNvPr id="15" name="Rounded Rectangle 14"/>
          <p:cNvSpPr>
            <a:spLocks noChangeAspect="1"/>
          </p:cNvSpPr>
          <p:nvPr/>
        </p:nvSpPr>
        <p:spPr>
          <a:xfrm>
            <a:off x="8878061" y="4759980"/>
            <a:ext cx="685800" cy="9144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>
                <a:latin typeface="Arial Narrow" panose="020B0606020202030204" pitchFamily="34" charset="0"/>
              </a:rPr>
              <a:t>Basic</a:t>
            </a:r>
          </a:p>
          <a:p>
            <a:pPr algn="ctr"/>
            <a:r>
              <a:rPr lang="en-US" sz="1100" b="1" dirty="0" smtClean="0">
                <a:latin typeface="Arial Narrow" panose="020B0606020202030204" pitchFamily="34" charset="0"/>
              </a:rPr>
              <a:t>Product</a:t>
            </a:r>
          </a:p>
          <a:p>
            <a:pPr algn="ctr"/>
            <a:endParaRPr lang="en-US" sz="1100" b="1" dirty="0" smtClean="0">
              <a:latin typeface="Arial Narrow" panose="020B0606020202030204" pitchFamily="34" charset="0"/>
            </a:endParaRPr>
          </a:p>
          <a:p>
            <a:pPr algn="ctr"/>
            <a:endParaRPr lang="en-US" sz="1100" b="1" dirty="0">
              <a:latin typeface="Arial Narrow" panose="020B0606020202030204" pitchFamily="34" charset="0"/>
            </a:endParaRPr>
          </a:p>
          <a:p>
            <a:pPr algn="ctr"/>
            <a:endParaRPr lang="en-US" sz="1100" b="1" dirty="0">
              <a:latin typeface="Arial Narrow" panose="020B0606020202030204" pitchFamily="34" charset="0"/>
            </a:endParaRPr>
          </a:p>
        </p:txBody>
      </p:sp>
      <p:sp>
        <p:nvSpPr>
          <p:cNvPr id="16" name="Rounded Rectangle 15"/>
          <p:cNvSpPr>
            <a:spLocks noChangeAspect="1"/>
          </p:cNvSpPr>
          <p:nvPr/>
        </p:nvSpPr>
        <p:spPr>
          <a:xfrm>
            <a:off x="9652013" y="4759980"/>
            <a:ext cx="685800" cy="9144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>
                <a:latin typeface="Arial Narrow" panose="020B0606020202030204" pitchFamily="34" charset="0"/>
              </a:rPr>
              <a:t>Basic</a:t>
            </a:r>
          </a:p>
          <a:p>
            <a:pPr algn="ctr"/>
            <a:r>
              <a:rPr lang="en-US" sz="1100" b="1" dirty="0" smtClean="0">
                <a:latin typeface="Arial Narrow" panose="020B0606020202030204" pitchFamily="34" charset="0"/>
              </a:rPr>
              <a:t>Product</a:t>
            </a:r>
          </a:p>
          <a:p>
            <a:pPr algn="ctr"/>
            <a:endParaRPr lang="en-US" sz="1100" b="1" dirty="0" smtClean="0">
              <a:latin typeface="Arial Narrow" panose="020B0606020202030204" pitchFamily="34" charset="0"/>
            </a:endParaRPr>
          </a:p>
          <a:p>
            <a:pPr algn="ctr"/>
            <a:endParaRPr lang="en-US" sz="1100" b="1" dirty="0">
              <a:latin typeface="Arial Narrow" panose="020B0606020202030204" pitchFamily="34" charset="0"/>
            </a:endParaRPr>
          </a:p>
          <a:p>
            <a:pPr algn="ctr"/>
            <a:endParaRPr lang="en-US" sz="1100" b="1" dirty="0">
              <a:latin typeface="Arial Narrow" panose="020B0606020202030204" pitchFamily="34" charset="0"/>
            </a:endParaRPr>
          </a:p>
        </p:txBody>
      </p:sp>
      <p:cxnSp>
        <p:nvCxnSpPr>
          <p:cNvPr id="20" name="Elbow Connector 19"/>
          <p:cNvCxnSpPr>
            <a:stCxn id="9" idx="2"/>
            <a:endCxn id="10" idx="0"/>
          </p:cNvCxnSpPr>
          <p:nvPr/>
        </p:nvCxnSpPr>
        <p:spPr>
          <a:xfrm rot="5400000">
            <a:off x="7910585" y="2657652"/>
            <a:ext cx="563352" cy="685800"/>
          </a:xfrm>
          <a:prstGeom prst="bentConnector3">
            <a:avLst/>
          </a:prstGeom>
          <a:ln w="50800">
            <a:solidFill>
              <a:schemeClr val="bg2">
                <a:lumMod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/>
          <p:cNvCxnSpPr>
            <a:stCxn id="9" idx="2"/>
            <a:endCxn id="12" idx="0"/>
          </p:cNvCxnSpPr>
          <p:nvPr/>
        </p:nvCxnSpPr>
        <p:spPr>
          <a:xfrm rot="16200000" flipH="1">
            <a:off x="8596385" y="2657652"/>
            <a:ext cx="563352" cy="685800"/>
          </a:xfrm>
          <a:prstGeom prst="bentConnector3">
            <a:avLst/>
          </a:prstGeom>
          <a:ln w="50800">
            <a:solidFill>
              <a:schemeClr val="bg2">
                <a:lumMod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lbow Connector 24"/>
          <p:cNvCxnSpPr>
            <a:stCxn id="10" idx="2"/>
            <a:endCxn id="13" idx="0"/>
          </p:cNvCxnSpPr>
          <p:nvPr/>
        </p:nvCxnSpPr>
        <p:spPr>
          <a:xfrm rot="5400000">
            <a:off x="7180709" y="4091328"/>
            <a:ext cx="563352" cy="773952"/>
          </a:xfrm>
          <a:prstGeom prst="bentConnector3">
            <a:avLst/>
          </a:prstGeom>
          <a:ln w="50800">
            <a:solidFill>
              <a:schemeClr val="bg2">
                <a:lumMod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10" idx="2"/>
            <a:endCxn id="11" idx="0"/>
          </p:cNvCxnSpPr>
          <p:nvPr/>
        </p:nvCxnSpPr>
        <p:spPr>
          <a:xfrm>
            <a:off x="7849361" y="4196628"/>
            <a:ext cx="0" cy="563352"/>
          </a:xfrm>
          <a:prstGeom prst="straightConnector1">
            <a:avLst/>
          </a:prstGeom>
          <a:ln w="50800">
            <a:solidFill>
              <a:schemeClr val="bg2">
                <a:lumMod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12" idx="2"/>
            <a:endCxn id="15" idx="0"/>
          </p:cNvCxnSpPr>
          <p:nvPr/>
        </p:nvCxnSpPr>
        <p:spPr>
          <a:xfrm>
            <a:off x="9220961" y="4196628"/>
            <a:ext cx="0" cy="563352"/>
          </a:xfrm>
          <a:prstGeom prst="straightConnector1">
            <a:avLst/>
          </a:prstGeom>
          <a:ln w="50800">
            <a:solidFill>
              <a:schemeClr val="bg2">
                <a:lumMod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Elbow Connector 30"/>
          <p:cNvCxnSpPr>
            <a:stCxn id="12" idx="2"/>
            <a:endCxn id="16" idx="0"/>
          </p:cNvCxnSpPr>
          <p:nvPr/>
        </p:nvCxnSpPr>
        <p:spPr>
          <a:xfrm rot="16200000" flipH="1">
            <a:off x="9326261" y="4091328"/>
            <a:ext cx="563352" cy="773952"/>
          </a:xfrm>
          <a:prstGeom prst="bentConnector3">
            <a:avLst/>
          </a:prstGeom>
          <a:ln w="50800">
            <a:solidFill>
              <a:schemeClr val="bg2">
                <a:lumMod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Content Placeholder 2"/>
          <p:cNvSpPr txBox="1">
            <a:spLocks/>
          </p:cNvSpPr>
          <p:nvPr/>
        </p:nvSpPr>
        <p:spPr>
          <a:xfrm>
            <a:off x="838199" y="2148817"/>
            <a:ext cx="6518835" cy="10867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dirty="0" smtClean="0"/>
              <a:t>PDS4 inventories are used to identify the products which are members of a bundle or collection.</a:t>
            </a:r>
          </a:p>
        </p:txBody>
      </p:sp>
      <p:sp>
        <p:nvSpPr>
          <p:cNvPr id="35" name="Content Placeholder 2"/>
          <p:cNvSpPr txBox="1">
            <a:spLocks/>
          </p:cNvSpPr>
          <p:nvPr/>
        </p:nvSpPr>
        <p:spPr>
          <a:xfrm>
            <a:off x="838199" y="3235569"/>
            <a:ext cx="6518835" cy="793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dirty="0" smtClean="0"/>
              <a:t>Inventories point from a product to its member products:</a:t>
            </a:r>
          </a:p>
        </p:txBody>
      </p:sp>
      <p:sp>
        <p:nvSpPr>
          <p:cNvPr id="37" name="Content Placeholder 2"/>
          <p:cNvSpPr txBox="1">
            <a:spLocks/>
          </p:cNvSpPr>
          <p:nvPr/>
        </p:nvSpPr>
        <p:spPr>
          <a:xfrm>
            <a:off x="838199" y="3983777"/>
            <a:ext cx="6518835" cy="6779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2"/>
            <a:r>
              <a:rPr lang="en-US" dirty="0" smtClean="0"/>
              <a:t>Bundle inventories point to their member collection products</a:t>
            </a:r>
          </a:p>
        </p:txBody>
      </p:sp>
      <p:sp>
        <p:nvSpPr>
          <p:cNvPr id="39" name="Content Placeholder 2"/>
          <p:cNvSpPr txBox="1">
            <a:spLocks/>
          </p:cNvSpPr>
          <p:nvPr/>
        </p:nvSpPr>
        <p:spPr>
          <a:xfrm>
            <a:off x="838198" y="4603796"/>
            <a:ext cx="5806159" cy="7717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2"/>
            <a:r>
              <a:rPr lang="en-US" dirty="0" smtClean="0"/>
              <a:t>Collection </a:t>
            </a:r>
            <a:r>
              <a:rPr lang="en-US" dirty="0"/>
              <a:t>inventories point to their </a:t>
            </a:r>
            <a:r>
              <a:rPr lang="en-US" dirty="0" smtClean="0"/>
              <a:t>member basic products</a:t>
            </a:r>
            <a:endParaRPr lang="en-US" dirty="0"/>
          </a:p>
          <a:p>
            <a:pPr lvl="2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8258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500"/>
                            </p:stCondLst>
                            <p:childTnLst>
                              <p:par>
                                <p:cTn id="5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00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5" grpId="0" animBg="1"/>
      <p:bldP spid="16" grpId="0" animBg="1"/>
      <p:bldP spid="58" grpId="0"/>
      <p:bldP spid="35" grpId="0"/>
      <p:bldP spid="37" grpId="0"/>
      <p:bldP spid="3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LID/LIDVID and Internal 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79525"/>
            <a:ext cx="10515600" cy="86929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LIDs and LIDVIDs are used to identify a relationship between two PDS4 labeled products. </a:t>
            </a:r>
          </a:p>
        </p:txBody>
      </p:sp>
      <p:sp>
        <p:nvSpPr>
          <p:cNvPr id="9" name="Rounded Rectangle 8"/>
          <p:cNvSpPr>
            <a:spLocks noChangeAspect="1"/>
          </p:cNvSpPr>
          <p:nvPr/>
        </p:nvSpPr>
        <p:spPr>
          <a:xfrm>
            <a:off x="8192261" y="1804476"/>
            <a:ext cx="685800" cy="91440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0" tIns="457200" rIns="0" bIns="457200" rtlCol="0" anchor="ctr"/>
          <a:lstStyle/>
          <a:p>
            <a:pPr algn="ctr"/>
            <a:r>
              <a:rPr lang="en-US" sz="11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Bundle</a:t>
            </a:r>
          </a:p>
          <a:p>
            <a:pPr algn="ctr"/>
            <a:r>
              <a:rPr lang="en-US" sz="11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Product</a:t>
            </a:r>
            <a:endParaRPr lang="en-US" sz="2000" b="1" dirty="0">
              <a:latin typeface="Arial Narrow" panose="020B0606020202030204" pitchFamily="34" charset="0"/>
            </a:endParaRPr>
          </a:p>
          <a:p>
            <a:pPr algn="ctr"/>
            <a:endParaRPr lang="en-US" sz="20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algn="ctr"/>
            <a:endParaRPr lang="en-US" sz="1100" b="1" dirty="0" smtClean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2" name="Rounded Rectangle 11"/>
          <p:cNvSpPr>
            <a:spLocks noChangeAspect="1"/>
          </p:cNvSpPr>
          <p:nvPr/>
        </p:nvSpPr>
        <p:spPr>
          <a:xfrm>
            <a:off x="8192261" y="3282227"/>
            <a:ext cx="685800" cy="91440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100" b="1" dirty="0" smtClean="0">
                <a:solidFill>
                  <a:schemeClr val="bg2">
                    <a:lumMod val="25000"/>
                  </a:schemeClr>
                </a:solidFill>
                <a:latin typeface="Arial Narrow" panose="020B0606020202030204" pitchFamily="34" charset="0"/>
              </a:rPr>
              <a:t>Collection Product</a:t>
            </a:r>
            <a:endParaRPr lang="en-US" sz="2000" b="1" dirty="0">
              <a:latin typeface="Arial Narrow" panose="020B0606020202030204" pitchFamily="34" charset="0"/>
            </a:endParaRPr>
          </a:p>
          <a:p>
            <a:pPr algn="ctr"/>
            <a:endParaRPr lang="en-US" sz="2000" b="1" dirty="0">
              <a:solidFill>
                <a:schemeClr val="bg2">
                  <a:lumMod val="25000"/>
                </a:schemeClr>
              </a:solidFill>
              <a:latin typeface="Arial Narrow" panose="020B0606020202030204" pitchFamily="34" charset="0"/>
            </a:endParaRPr>
          </a:p>
          <a:p>
            <a:pPr algn="ctr"/>
            <a:endParaRPr lang="en-US" sz="1100" b="1" dirty="0" smtClean="0">
              <a:solidFill>
                <a:schemeClr val="bg2">
                  <a:lumMod val="2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6" name="Rounded Rectangle 15"/>
          <p:cNvSpPr>
            <a:spLocks noChangeAspect="1"/>
          </p:cNvSpPr>
          <p:nvPr/>
        </p:nvSpPr>
        <p:spPr>
          <a:xfrm>
            <a:off x="8192261" y="4759978"/>
            <a:ext cx="685800" cy="9144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>
                <a:latin typeface="Arial Narrow" panose="020B0606020202030204" pitchFamily="34" charset="0"/>
              </a:rPr>
              <a:t>Basic</a:t>
            </a:r>
          </a:p>
          <a:p>
            <a:pPr algn="ctr"/>
            <a:r>
              <a:rPr lang="en-US" sz="1100" b="1" dirty="0" smtClean="0">
                <a:latin typeface="Arial Narrow" panose="020B0606020202030204" pitchFamily="34" charset="0"/>
              </a:rPr>
              <a:t>Product</a:t>
            </a:r>
          </a:p>
          <a:p>
            <a:pPr algn="ctr"/>
            <a:endParaRPr lang="en-US" sz="1100" b="1" dirty="0" smtClean="0">
              <a:latin typeface="Arial Narrow" panose="020B0606020202030204" pitchFamily="34" charset="0"/>
            </a:endParaRPr>
          </a:p>
          <a:p>
            <a:pPr algn="ctr"/>
            <a:endParaRPr lang="en-US" sz="1100" b="1" dirty="0">
              <a:latin typeface="Arial Narrow" panose="020B0606020202030204" pitchFamily="34" charset="0"/>
            </a:endParaRPr>
          </a:p>
          <a:p>
            <a:pPr algn="ctr"/>
            <a:endParaRPr lang="en-US" sz="1100" b="1" dirty="0">
              <a:latin typeface="Arial Narrow" panose="020B0606020202030204" pitchFamily="34" charset="0"/>
            </a:endParaRPr>
          </a:p>
        </p:txBody>
      </p:sp>
      <p:sp>
        <p:nvSpPr>
          <p:cNvPr id="32" name="Rounded Rectangle 31"/>
          <p:cNvSpPr>
            <a:spLocks noChangeAspect="1"/>
          </p:cNvSpPr>
          <p:nvPr/>
        </p:nvSpPr>
        <p:spPr>
          <a:xfrm>
            <a:off x="10485401" y="1804476"/>
            <a:ext cx="685800" cy="91440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0" tIns="457200" rIns="0" bIns="457200" rtlCol="0" anchor="ctr"/>
          <a:lstStyle/>
          <a:p>
            <a:pPr algn="ctr"/>
            <a:r>
              <a:rPr lang="en-US" sz="11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Bundle</a:t>
            </a:r>
          </a:p>
          <a:p>
            <a:pPr algn="ctr"/>
            <a:r>
              <a:rPr lang="en-US" sz="11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Product</a:t>
            </a:r>
            <a:endParaRPr lang="en-US" sz="2000" b="1" dirty="0">
              <a:latin typeface="Arial Narrow" panose="020B0606020202030204" pitchFamily="34" charset="0"/>
            </a:endParaRPr>
          </a:p>
          <a:p>
            <a:pPr algn="ctr"/>
            <a:endParaRPr lang="en-US" sz="20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algn="ctr"/>
            <a:endParaRPr lang="en-US" sz="1100" b="1" dirty="0" smtClean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33" name="Rounded Rectangle 32"/>
          <p:cNvSpPr>
            <a:spLocks noChangeAspect="1"/>
          </p:cNvSpPr>
          <p:nvPr/>
        </p:nvSpPr>
        <p:spPr>
          <a:xfrm>
            <a:off x="10485401" y="3282227"/>
            <a:ext cx="685800" cy="91440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100" b="1" dirty="0" smtClean="0">
                <a:solidFill>
                  <a:schemeClr val="bg2">
                    <a:lumMod val="25000"/>
                  </a:schemeClr>
                </a:solidFill>
                <a:latin typeface="Arial Narrow" panose="020B0606020202030204" pitchFamily="34" charset="0"/>
              </a:rPr>
              <a:t>Collection Product</a:t>
            </a:r>
            <a:endParaRPr lang="en-US" sz="2000" b="1" dirty="0">
              <a:latin typeface="Arial Narrow" panose="020B0606020202030204" pitchFamily="34" charset="0"/>
            </a:endParaRPr>
          </a:p>
          <a:p>
            <a:pPr algn="ctr"/>
            <a:endParaRPr lang="en-US" sz="2000" b="1" dirty="0">
              <a:solidFill>
                <a:schemeClr val="bg2">
                  <a:lumMod val="25000"/>
                </a:schemeClr>
              </a:solidFill>
              <a:latin typeface="Arial Narrow" panose="020B0606020202030204" pitchFamily="34" charset="0"/>
            </a:endParaRPr>
          </a:p>
          <a:p>
            <a:pPr algn="ctr"/>
            <a:endParaRPr lang="en-US" sz="1100" b="1" dirty="0" smtClean="0">
              <a:solidFill>
                <a:schemeClr val="bg2">
                  <a:lumMod val="2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34" name="Rounded Rectangle 33"/>
          <p:cNvSpPr>
            <a:spLocks noChangeAspect="1"/>
          </p:cNvSpPr>
          <p:nvPr/>
        </p:nvSpPr>
        <p:spPr>
          <a:xfrm>
            <a:off x="10485575" y="4759977"/>
            <a:ext cx="685800" cy="9144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>
                <a:latin typeface="Arial Narrow" panose="020B0606020202030204" pitchFamily="34" charset="0"/>
              </a:rPr>
              <a:t>Basic</a:t>
            </a:r>
          </a:p>
          <a:p>
            <a:pPr algn="ctr"/>
            <a:r>
              <a:rPr lang="en-US" sz="1100" b="1" dirty="0" smtClean="0">
                <a:latin typeface="Arial Narrow" panose="020B0606020202030204" pitchFamily="34" charset="0"/>
              </a:rPr>
              <a:t>Product</a:t>
            </a:r>
          </a:p>
          <a:p>
            <a:pPr algn="ctr"/>
            <a:endParaRPr lang="en-US" sz="1100" b="1" dirty="0" smtClean="0">
              <a:latin typeface="Arial Narrow" panose="020B0606020202030204" pitchFamily="34" charset="0"/>
            </a:endParaRPr>
          </a:p>
          <a:p>
            <a:pPr algn="ctr"/>
            <a:endParaRPr lang="en-US" sz="1100" b="1" dirty="0">
              <a:latin typeface="Arial Narrow" panose="020B0606020202030204" pitchFamily="34" charset="0"/>
            </a:endParaRPr>
          </a:p>
          <a:p>
            <a:pPr algn="ctr"/>
            <a:endParaRPr lang="en-US" sz="1100" b="1" dirty="0">
              <a:latin typeface="Arial Narrow" panose="020B0606020202030204" pitchFamily="34" charset="0"/>
            </a:endParaRPr>
          </a:p>
        </p:txBody>
      </p:sp>
      <p:cxnSp>
        <p:nvCxnSpPr>
          <p:cNvPr id="36" name="Straight Arrow Connector 35"/>
          <p:cNvCxnSpPr>
            <a:stCxn id="9" idx="3"/>
            <a:endCxn id="32" idx="1"/>
          </p:cNvCxnSpPr>
          <p:nvPr/>
        </p:nvCxnSpPr>
        <p:spPr>
          <a:xfrm>
            <a:off x="8878061" y="2261676"/>
            <a:ext cx="1607340" cy="0"/>
          </a:xfrm>
          <a:prstGeom prst="straightConnector1">
            <a:avLst/>
          </a:prstGeom>
          <a:ln w="50800">
            <a:solidFill>
              <a:schemeClr val="bg2">
                <a:lumMod val="25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12" idx="3"/>
            <a:endCxn id="33" idx="1"/>
          </p:cNvCxnSpPr>
          <p:nvPr/>
        </p:nvCxnSpPr>
        <p:spPr>
          <a:xfrm>
            <a:off x="8878061" y="3739427"/>
            <a:ext cx="1607340" cy="0"/>
          </a:xfrm>
          <a:prstGeom prst="straightConnector1">
            <a:avLst/>
          </a:prstGeom>
          <a:ln w="50800">
            <a:solidFill>
              <a:schemeClr val="bg2">
                <a:lumMod val="25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9" idx="3"/>
            <a:endCxn id="34" idx="1"/>
          </p:cNvCxnSpPr>
          <p:nvPr/>
        </p:nvCxnSpPr>
        <p:spPr>
          <a:xfrm>
            <a:off x="8878061" y="2261676"/>
            <a:ext cx="1607514" cy="2955501"/>
          </a:xfrm>
          <a:prstGeom prst="straightConnector1">
            <a:avLst/>
          </a:prstGeom>
          <a:ln w="50800">
            <a:solidFill>
              <a:schemeClr val="bg2">
                <a:lumMod val="25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stCxn id="12" idx="3"/>
            <a:endCxn id="34" idx="1"/>
          </p:cNvCxnSpPr>
          <p:nvPr/>
        </p:nvCxnSpPr>
        <p:spPr>
          <a:xfrm>
            <a:off x="8878061" y="3739427"/>
            <a:ext cx="1607514" cy="1477750"/>
          </a:xfrm>
          <a:prstGeom prst="straightConnector1">
            <a:avLst/>
          </a:prstGeom>
          <a:ln w="50800">
            <a:solidFill>
              <a:schemeClr val="bg2">
                <a:lumMod val="25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stCxn id="16" idx="3"/>
            <a:endCxn id="34" idx="1"/>
          </p:cNvCxnSpPr>
          <p:nvPr/>
        </p:nvCxnSpPr>
        <p:spPr>
          <a:xfrm flipV="1">
            <a:off x="8878061" y="5217177"/>
            <a:ext cx="1607514" cy="1"/>
          </a:xfrm>
          <a:prstGeom prst="straightConnector1">
            <a:avLst/>
          </a:prstGeom>
          <a:ln w="50800">
            <a:solidFill>
              <a:schemeClr val="bg2">
                <a:lumMod val="25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Content Placeholder 2"/>
          <p:cNvSpPr txBox="1">
            <a:spLocks/>
          </p:cNvSpPr>
          <p:nvPr/>
        </p:nvSpPr>
        <p:spPr>
          <a:xfrm>
            <a:off x="838199" y="2148818"/>
            <a:ext cx="6518835" cy="767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dirty="0" smtClean="0"/>
              <a:t>PDS4 Internal References provide links between related PDS4 labeled products.</a:t>
            </a:r>
          </a:p>
        </p:txBody>
      </p:sp>
      <p:sp>
        <p:nvSpPr>
          <p:cNvPr id="59" name="Content Placeholder 2"/>
          <p:cNvSpPr txBox="1">
            <a:spLocks/>
          </p:cNvSpPr>
          <p:nvPr/>
        </p:nvSpPr>
        <p:spPr>
          <a:xfrm>
            <a:off x="838197" y="2903505"/>
            <a:ext cx="6518837" cy="6543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2"/>
            <a:r>
              <a:rPr lang="en-US" dirty="0" smtClean="0"/>
              <a:t>Bundle, collection, and basic products may reference related products of the same type</a:t>
            </a:r>
          </a:p>
        </p:txBody>
      </p:sp>
      <p:sp>
        <p:nvSpPr>
          <p:cNvPr id="60" name="Content Placeholder 2"/>
          <p:cNvSpPr txBox="1">
            <a:spLocks/>
          </p:cNvSpPr>
          <p:nvPr/>
        </p:nvSpPr>
        <p:spPr>
          <a:xfrm>
            <a:off x="840176" y="3557829"/>
            <a:ext cx="6516858" cy="10397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2"/>
            <a:r>
              <a:rPr lang="en-US" dirty="0" smtClean="0"/>
              <a:t>Bundle, and collection may reference relevant basic products (e.g. documents, context products, etc.)</a:t>
            </a:r>
          </a:p>
        </p:txBody>
      </p:sp>
      <p:sp>
        <p:nvSpPr>
          <p:cNvPr id="18" name="Content Placeholder 2"/>
          <p:cNvSpPr txBox="1">
            <a:spLocks/>
          </p:cNvSpPr>
          <p:nvPr/>
        </p:nvSpPr>
        <p:spPr>
          <a:xfrm>
            <a:off x="838197" y="4481301"/>
            <a:ext cx="6516858" cy="10397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dirty="0" smtClean="0"/>
              <a:t>Internal References are not used to indicate membership.</a:t>
            </a:r>
          </a:p>
        </p:txBody>
      </p:sp>
    </p:spTree>
    <p:extLst>
      <p:ext uri="{BB962C8B-B14F-4D97-AF65-F5344CB8AC3E}">
        <p14:creationId xmlns:p14="http://schemas.microsoft.com/office/powerpoint/2010/main" val="1494824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5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000"/>
                            </p:stCondLst>
                            <p:childTnLst>
                              <p:par>
                                <p:cTn id="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5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 animBg="1"/>
      <p:bldP spid="16" grpId="0" animBg="1"/>
      <p:bldP spid="32" grpId="0" animBg="1"/>
      <p:bldP spid="33" grpId="0" animBg="1"/>
      <p:bldP spid="34" grpId="0" animBg="1"/>
      <p:bldP spid="58" grpId="0"/>
      <p:bldP spid="59" grpId="0"/>
      <p:bldP spid="60" grpId="0"/>
      <p:bldP spid="1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Context Products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24529"/>
            <a:ext cx="10515600" cy="1255470"/>
          </a:xfrm>
        </p:spPr>
        <p:txBody>
          <a:bodyPr>
            <a:normAutofit/>
          </a:bodyPr>
          <a:lstStyle/>
          <a:p>
            <a:r>
              <a:rPr lang="en-US" dirty="0" smtClean="0"/>
              <a:t>Context products define LIDs for physical or conceptual objects which are not physically part of the PDS archive (e.g. institutions, missions, spacecraft, instruments, targets, etc.).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7402" y="2733865"/>
            <a:ext cx="1371600" cy="112390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4237" y="2540113"/>
            <a:ext cx="1828800" cy="151140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8272" y="2658795"/>
            <a:ext cx="1371600" cy="127403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3367" y="3043595"/>
            <a:ext cx="1828800" cy="50444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5106" y="2852723"/>
            <a:ext cx="1828800" cy="886182"/>
          </a:xfrm>
          <a:prstGeom prst="rect">
            <a:avLst/>
          </a:prstGeom>
        </p:spPr>
      </p:pic>
      <p:sp>
        <p:nvSpPr>
          <p:cNvPr id="9" name="Content Placeholder 2"/>
          <p:cNvSpPr txBox="1">
            <a:spLocks/>
          </p:cNvSpPr>
          <p:nvPr/>
        </p:nvSpPr>
        <p:spPr>
          <a:xfrm>
            <a:off x="838200" y="4097349"/>
            <a:ext cx="10515600" cy="9017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Provide the ability to associated data and other types of products to each of these entities</a:t>
            </a: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838200" y="4934201"/>
            <a:ext cx="10515600" cy="1923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Not designed to be user documentation</a:t>
            </a:r>
          </a:p>
          <a:p>
            <a:r>
              <a:rPr lang="en-US" dirty="0" smtClean="0"/>
              <a:t>Maintained by the PDS Engineering Node</a:t>
            </a:r>
          </a:p>
          <a:p>
            <a:r>
              <a:rPr lang="en-US" dirty="0" smtClean="0"/>
              <a:t>Data providers should work through the Discipline Nodes obtain or create relevant context products.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1503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Archive Design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7034306" y="1279525"/>
            <a:ext cx="4572000" cy="246888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Bundle I</a:t>
            </a:r>
          </a:p>
          <a:p>
            <a:pPr algn="ctr"/>
            <a:endParaRPr lang="en-US" sz="2000" b="1" dirty="0">
              <a:latin typeface="Arial Narrow" panose="020B0606020202030204" pitchFamily="34" charset="0"/>
            </a:endParaRPr>
          </a:p>
        </p:txBody>
      </p:sp>
      <p:grpSp>
        <p:nvGrpSpPr>
          <p:cNvPr id="33" name="Group 32"/>
          <p:cNvGrpSpPr/>
          <p:nvPr/>
        </p:nvGrpSpPr>
        <p:grpSpPr>
          <a:xfrm>
            <a:off x="7153516" y="1817420"/>
            <a:ext cx="1371600" cy="1828800"/>
            <a:chOff x="6411961" y="4134364"/>
            <a:chExt cx="1371600" cy="1828800"/>
          </a:xfrm>
        </p:grpSpPr>
        <p:sp>
          <p:nvSpPr>
            <p:cNvPr id="5" name="Rounded Rectangle 4"/>
            <p:cNvSpPr/>
            <p:nvPr/>
          </p:nvSpPr>
          <p:spPr>
            <a:xfrm>
              <a:off x="6411961" y="4134364"/>
              <a:ext cx="1371600" cy="1828800"/>
            </a:xfrm>
            <a:prstGeom prst="round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pPr algn="ctr"/>
              <a:r>
                <a:rPr lang="en-US" sz="2000" b="1" dirty="0" smtClean="0">
                  <a:solidFill>
                    <a:schemeClr val="bg2">
                      <a:lumMod val="25000"/>
                    </a:schemeClr>
                  </a:solidFill>
                  <a:latin typeface="Arial Narrow" panose="020B0606020202030204" pitchFamily="34" charset="0"/>
                </a:rPr>
                <a:t>Collection A</a:t>
              </a:r>
            </a:p>
            <a:p>
              <a:pPr algn="ctr"/>
              <a:endParaRPr lang="en-US" sz="2000" b="1" dirty="0">
                <a:latin typeface="Arial Narrow" panose="020B0606020202030204" pitchFamily="34" charset="0"/>
              </a:endParaRPr>
            </a:p>
            <a:p>
              <a:pPr algn="ctr"/>
              <a:endParaRPr lang="en-US" sz="2000" b="1" dirty="0" smtClean="0">
                <a:latin typeface="Arial Narrow" panose="020B0606020202030204" pitchFamily="34" charset="0"/>
              </a:endParaRPr>
            </a:p>
            <a:p>
              <a:pPr algn="ctr"/>
              <a:endParaRPr lang="en-US" sz="2000" b="1" dirty="0">
                <a:latin typeface="Arial Narrow" panose="020B0606020202030204" pitchFamily="34" charset="0"/>
              </a:endParaRPr>
            </a:p>
          </p:txBody>
        </p:sp>
        <p:sp>
          <p:nvSpPr>
            <p:cNvPr id="6" name="Rounded Rectangle 5"/>
            <p:cNvSpPr>
              <a:spLocks noChangeAspect="1"/>
            </p:cNvSpPr>
            <p:nvPr/>
          </p:nvSpPr>
          <p:spPr>
            <a:xfrm>
              <a:off x="6476418" y="4793208"/>
              <a:ext cx="342900" cy="457200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 dirty="0">
                <a:latin typeface="Arial Narrow" panose="020B0606020202030204" pitchFamily="34" charset="0"/>
              </a:endParaRPr>
            </a:p>
            <a:p>
              <a:pPr algn="ctr"/>
              <a:endParaRPr lang="en-US" sz="2000" b="1" dirty="0" smtClean="0">
                <a:latin typeface="Arial Narrow" panose="020B0606020202030204" pitchFamily="34" charset="0"/>
              </a:endParaRPr>
            </a:p>
            <a:p>
              <a:pPr algn="ctr"/>
              <a:endParaRPr lang="en-US" sz="2000" b="1" dirty="0">
                <a:latin typeface="Arial Narrow" panose="020B0606020202030204" pitchFamily="34" charset="0"/>
              </a:endParaRPr>
            </a:p>
          </p:txBody>
        </p:sp>
        <p:sp>
          <p:nvSpPr>
            <p:cNvPr id="10" name="Rounded Rectangle 9"/>
            <p:cNvSpPr>
              <a:spLocks noChangeAspect="1"/>
            </p:cNvSpPr>
            <p:nvPr/>
          </p:nvSpPr>
          <p:spPr>
            <a:xfrm>
              <a:off x="6924736" y="4793208"/>
              <a:ext cx="342900" cy="457200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 dirty="0">
                <a:latin typeface="Arial Narrow" panose="020B0606020202030204" pitchFamily="34" charset="0"/>
              </a:endParaRPr>
            </a:p>
            <a:p>
              <a:pPr algn="ctr"/>
              <a:endParaRPr lang="en-US" sz="2000" b="1" dirty="0" smtClean="0">
                <a:latin typeface="Arial Narrow" panose="020B0606020202030204" pitchFamily="34" charset="0"/>
              </a:endParaRPr>
            </a:p>
            <a:p>
              <a:pPr algn="ctr"/>
              <a:endParaRPr lang="en-US" sz="2000" b="1" dirty="0">
                <a:latin typeface="Arial Narrow" panose="020B0606020202030204" pitchFamily="34" charset="0"/>
              </a:endParaRPr>
            </a:p>
          </p:txBody>
        </p:sp>
        <p:sp>
          <p:nvSpPr>
            <p:cNvPr id="11" name="Rounded Rectangle 10"/>
            <p:cNvSpPr>
              <a:spLocks noChangeAspect="1"/>
            </p:cNvSpPr>
            <p:nvPr/>
          </p:nvSpPr>
          <p:spPr>
            <a:xfrm>
              <a:off x="7373054" y="4793208"/>
              <a:ext cx="342900" cy="457200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 dirty="0">
                <a:latin typeface="Arial Narrow" panose="020B0606020202030204" pitchFamily="34" charset="0"/>
              </a:endParaRPr>
            </a:p>
            <a:p>
              <a:pPr algn="ctr"/>
              <a:endParaRPr lang="en-US" sz="2000" b="1" dirty="0" smtClean="0">
                <a:latin typeface="Arial Narrow" panose="020B0606020202030204" pitchFamily="34" charset="0"/>
              </a:endParaRPr>
            </a:p>
            <a:p>
              <a:pPr algn="ctr"/>
              <a:endParaRPr lang="en-US" sz="2000" b="1" dirty="0">
                <a:latin typeface="Arial Narrow" panose="020B0606020202030204" pitchFamily="34" charset="0"/>
              </a:endParaRPr>
            </a:p>
          </p:txBody>
        </p:sp>
        <p:sp>
          <p:nvSpPr>
            <p:cNvPr id="15" name="Rounded Rectangle 14"/>
            <p:cNvSpPr>
              <a:spLocks noChangeAspect="1"/>
            </p:cNvSpPr>
            <p:nvPr/>
          </p:nvSpPr>
          <p:spPr>
            <a:xfrm>
              <a:off x="6476418" y="5350460"/>
              <a:ext cx="342900" cy="457200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 dirty="0">
                <a:latin typeface="Arial Narrow" panose="020B0606020202030204" pitchFamily="34" charset="0"/>
              </a:endParaRPr>
            </a:p>
            <a:p>
              <a:pPr algn="ctr"/>
              <a:endParaRPr lang="en-US" sz="2000" b="1" dirty="0" smtClean="0">
                <a:latin typeface="Arial Narrow" panose="020B0606020202030204" pitchFamily="34" charset="0"/>
              </a:endParaRPr>
            </a:p>
            <a:p>
              <a:pPr algn="ctr"/>
              <a:endParaRPr lang="en-US" sz="2000" b="1" dirty="0">
                <a:latin typeface="Arial Narrow" panose="020B0606020202030204" pitchFamily="34" charset="0"/>
              </a:endParaRPr>
            </a:p>
          </p:txBody>
        </p:sp>
        <p:sp>
          <p:nvSpPr>
            <p:cNvPr id="16" name="Rounded Rectangle 15"/>
            <p:cNvSpPr>
              <a:spLocks noChangeAspect="1"/>
            </p:cNvSpPr>
            <p:nvPr/>
          </p:nvSpPr>
          <p:spPr>
            <a:xfrm>
              <a:off x="6924736" y="5350460"/>
              <a:ext cx="342900" cy="457200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 dirty="0">
                <a:latin typeface="Arial Narrow" panose="020B0606020202030204" pitchFamily="34" charset="0"/>
              </a:endParaRPr>
            </a:p>
            <a:p>
              <a:pPr algn="ctr"/>
              <a:endParaRPr lang="en-US" sz="2000" b="1" dirty="0" smtClean="0">
                <a:latin typeface="Arial Narrow" panose="020B0606020202030204" pitchFamily="34" charset="0"/>
              </a:endParaRPr>
            </a:p>
            <a:p>
              <a:pPr algn="ctr"/>
              <a:endParaRPr lang="en-US" sz="2000" b="1" dirty="0">
                <a:latin typeface="Arial Narrow" panose="020B0606020202030204" pitchFamily="34" charset="0"/>
              </a:endParaRPr>
            </a:p>
          </p:txBody>
        </p:sp>
        <p:sp>
          <p:nvSpPr>
            <p:cNvPr id="17" name="Rounded Rectangle 16"/>
            <p:cNvSpPr>
              <a:spLocks noChangeAspect="1"/>
            </p:cNvSpPr>
            <p:nvPr/>
          </p:nvSpPr>
          <p:spPr>
            <a:xfrm>
              <a:off x="7373054" y="5350460"/>
              <a:ext cx="342900" cy="457200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 dirty="0">
                <a:latin typeface="Arial Narrow" panose="020B0606020202030204" pitchFamily="34" charset="0"/>
              </a:endParaRPr>
            </a:p>
            <a:p>
              <a:pPr algn="ctr"/>
              <a:endParaRPr lang="en-US" sz="2000" b="1" dirty="0" smtClean="0">
                <a:latin typeface="Arial Narrow" panose="020B0606020202030204" pitchFamily="34" charset="0"/>
              </a:endParaRPr>
            </a:p>
            <a:p>
              <a:pPr algn="ctr"/>
              <a:endParaRPr lang="en-US" sz="2000" b="1" dirty="0">
                <a:latin typeface="Arial Narrow" panose="020B0606020202030204" pitchFamily="34" charset="0"/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8638349" y="1817420"/>
            <a:ext cx="1371600" cy="1828800"/>
            <a:chOff x="8273631" y="4134364"/>
            <a:chExt cx="1371600" cy="1828800"/>
          </a:xfrm>
        </p:grpSpPr>
        <p:sp>
          <p:nvSpPr>
            <p:cNvPr id="18" name="Rounded Rectangle 17"/>
            <p:cNvSpPr/>
            <p:nvPr/>
          </p:nvSpPr>
          <p:spPr>
            <a:xfrm>
              <a:off x="8273631" y="4134364"/>
              <a:ext cx="1371600" cy="1828800"/>
            </a:xfrm>
            <a:prstGeom prst="round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pPr algn="ctr"/>
              <a:r>
                <a:rPr lang="en-US" sz="2000" b="1" dirty="0" smtClean="0">
                  <a:solidFill>
                    <a:schemeClr val="bg2">
                      <a:lumMod val="25000"/>
                    </a:schemeClr>
                  </a:solidFill>
                  <a:latin typeface="Arial Narrow" panose="020B0606020202030204" pitchFamily="34" charset="0"/>
                </a:rPr>
                <a:t>Collection B</a:t>
              </a:r>
            </a:p>
            <a:p>
              <a:pPr algn="ctr"/>
              <a:endParaRPr lang="en-US" sz="2000" b="1" dirty="0">
                <a:latin typeface="Arial Narrow" panose="020B0606020202030204" pitchFamily="34" charset="0"/>
              </a:endParaRPr>
            </a:p>
            <a:p>
              <a:pPr algn="ctr"/>
              <a:endParaRPr lang="en-US" sz="2000" b="1" dirty="0" smtClean="0">
                <a:latin typeface="Arial Narrow" panose="020B0606020202030204" pitchFamily="34" charset="0"/>
              </a:endParaRPr>
            </a:p>
            <a:p>
              <a:pPr algn="ctr"/>
              <a:endParaRPr lang="en-US" sz="2000" b="1" dirty="0">
                <a:latin typeface="Arial Narrow" panose="020B0606020202030204" pitchFamily="34" charset="0"/>
              </a:endParaRPr>
            </a:p>
          </p:txBody>
        </p:sp>
        <p:sp>
          <p:nvSpPr>
            <p:cNvPr id="19" name="Rounded Rectangle 18"/>
            <p:cNvSpPr>
              <a:spLocks noChangeAspect="1"/>
            </p:cNvSpPr>
            <p:nvPr/>
          </p:nvSpPr>
          <p:spPr>
            <a:xfrm>
              <a:off x="8338088" y="4793208"/>
              <a:ext cx="342900" cy="457200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 dirty="0">
                <a:latin typeface="Arial Narrow" panose="020B0606020202030204" pitchFamily="34" charset="0"/>
              </a:endParaRPr>
            </a:p>
            <a:p>
              <a:pPr algn="ctr"/>
              <a:endParaRPr lang="en-US" sz="2000" b="1" dirty="0" smtClean="0">
                <a:latin typeface="Arial Narrow" panose="020B0606020202030204" pitchFamily="34" charset="0"/>
              </a:endParaRPr>
            </a:p>
            <a:p>
              <a:pPr algn="ctr"/>
              <a:endParaRPr lang="en-US" sz="2000" b="1" dirty="0">
                <a:latin typeface="Arial Narrow" panose="020B0606020202030204" pitchFamily="34" charset="0"/>
              </a:endParaRPr>
            </a:p>
          </p:txBody>
        </p:sp>
        <p:sp>
          <p:nvSpPr>
            <p:cNvPr id="20" name="Rounded Rectangle 19"/>
            <p:cNvSpPr>
              <a:spLocks noChangeAspect="1"/>
            </p:cNvSpPr>
            <p:nvPr/>
          </p:nvSpPr>
          <p:spPr>
            <a:xfrm>
              <a:off x="8786406" y="4793208"/>
              <a:ext cx="342900" cy="457200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 dirty="0">
                <a:latin typeface="Arial Narrow" panose="020B0606020202030204" pitchFamily="34" charset="0"/>
              </a:endParaRPr>
            </a:p>
            <a:p>
              <a:pPr algn="ctr"/>
              <a:endParaRPr lang="en-US" sz="2000" b="1" dirty="0" smtClean="0">
                <a:latin typeface="Arial Narrow" panose="020B0606020202030204" pitchFamily="34" charset="0"/>
              </a:endParaRPr>
            </a:p>
            <a:p>
              <a:pPr algn="ctr"/>
              <a:endParaRPr lang="en-US" sz="2000" b="1" dirty="0">
                <a:latin typeface="Arial Narrow" panose="020B0606020202030204" pitchFamily="34" charset="0"/>
              </a:endParaRPr>
            </a:p>
          </p:txBody>
        </p:sp>
        <p:sp>
          <p:nvSpPr>
            <p:cNvPr id="21" name="Rounded Rectangle 20"/>
            <p:cNvSpPr>
              <a:spLocks noChangeAspect="1"/>
            </p:cNvSpPr>
            <p:nvPr/>
          </p:nvSpPr>
          <p:spPr>
            <a:xfrm>
              <a:off x="9234724" y="4793208"/>
              <a:ext cx="342900" cy="457200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 dirty="0">
                <a:latin typeface="Arial Narrow" panose="020B0606020202030204" pitchFamily="34" charset="0"/>
              </a:endParaRPr>
            </a:p>
            <a:p>
              <a:pPr algn="ctr"/>
              <a:endParaRPr lang="en-US" sz="2000" b="1" dirty="0" smtClean="0">
                <a:latin typeface="Arial Narrow" panose="020B0606020202030204" pitchFamily="34" charset="0"/>
              </a:endParaRPr>
            </a:p>
            <a:p>
              <a:pPr algn="ctr"/>
              <a:endParaRPr lang="en-US" sz="2000" b="1" dirty="0">
                <a:latin typeface="Arial Narrow" panose="020B0606020202030204" pitchFamily="34" charset="0"/>
              </a:endParaRPr>
            </a:p>
          </p:txBody>
        </p:sp>
        <p:sp>
          <p:nvSpPr>
            <p:cNvPr id="22" name="Rounded Rectangle 21"/>
            <p:cNvSpPr>
              <a:spLocks noChangeAspect="1"/>
            </p:cNvSpPr>
            <p:nvPr/>
          </p:nvSpPr>
          <p:spPr>
            <a:xfrm>
              <a:off x="8338088" y="5350460"/>
              <a:ext cx="342900" cy="457200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 dirty="0">
                <a:latin typeface="Arial Narrow" panose="020B0606020202030204" pitchFamily="34" charset="0"/>
              </a:endParaRPr>
            </a:p>
            <a:p>
              <a:pPr algn="ctr"/>
              <a:endParaRPr lang="en-US" sz="2000" b="1" dirty="0" smtClean="0">
                <a:latin typeface="Arial Narrow" panose="020B0606020202030204" pitchFamily="34" charset="0"/>
              </a:endParaRPr>
            </a:p>
            <a:p>
              <a:pPr algn="ctr"/>
              <a:endParaRPr lang="en-US" sz="2000" b="1" dirty="0">
                <a:latin typeface="Arial Narrow" panose="020B0606020202030204" pitchFamily="34" charset="0"/>
              </a:endParaRPr>
            </a:p>
          </p:txBody>
        </p:sp>
        <p:sp>
          <p:nvSpPr>
            <p:cNvPr id="23" name="Rounded Rectangle 22"/>
            <p:cNvSpPr>
              <a:spLocks noChangeAspect="1"/>
            </p:cNvSpPr>
            <p:nvPr/>
          </p:nvSpPr>
          <p:spPr>
            <a:xfrm>
              <a:off x="8786406" y="5350460"/>
              <a:ext cx="342900" cy="457200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 dirty="0">
                <a:latin typeface="Arial Narrow" panose="020B0606020202030204" pitchFamily="34" charset="0"/>
              </a:endParaRPr>
            </a:p>
            <a:p>
              <a:pPr algn="ctr"/>
              <a:endParaRPr lang="en-US" sz="2000" b="1" dirty="0" smtClean="0">
                <a:latin typeface="Arial Narrow" panose="020B0606020202030204" pitchFamily="34" charset="0"/>
              </a:endParaRPr>
            </a:p>
            <a:p>
              <a:pPr algn="ctr"/>
              <a:endParaRPr lang="en-US" sz="2000" b="1" dirty="0">
                <a:latin typeface="Arial Narrow" panose="020B0606020202030204" pitchFamily="34" charset="0"/>
              </a:endParaRPr>
            </a:p>
          </p:txBody>
        </p:sp>
        <p:sp>
          <p:nvSpPr>
            <p:cNvPr id="24" name="Rounded Rectangle 23"/>
            <p:cNvSpPr>
              <a:spLocks noChangeAspect="1"/>
            </p:cNvSpPr>
            <p:nvPr/>
          </p:nvSpPr>
          <p:spPr>
            <a:xfrm>
              <a:off x="9234724" y="5350460"/>
              <a:ext cx="342900" cy="457200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 dirty="0">
                <a:latin typeface="Arial Narrow" panose="020B0606020202030204" pitchFamily="34" charset="0"/>
              </a:endParaRPr>
            </a:p>
            <a:p>
              <a:pPr algn="ctr"/>
              <a:endParaRPr lang="en-US" sz="2000" b="1" dirty="0" smtClean="0">
                <a:latin typeface="Arial Narrow" panose="020B0606020202030204" pitchFamily="34" charset="0"/>
              </a:endParaRPr>
            </a:p>
            <a:p>
              <a:pPr algn="ctr"/>
              <a:endParaRPr lang="en-US" sz="2000" b="1" dirty="0">
                <a:latin typeface="Arial Narrow" panose="020B0606020202030204" pitchFamily="34" charset="0"/>
              </a:endParaRP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10115367" y="1817420"/>
            <a:ext cx="1371600" cy="1828800"/>
            <a:chOff x="9817906" y="4134364"/>
            <a:chExt cx="1371600" cy="1828800"/>
          </a:xfrm>
        </p:grpSpPr>
        <p:sp>
          <p:nvSpPr>
            <p:cNvPr id="25" name="Rounded Rectangle 24"/>
            <p:cNvSpPr/>
            <p:nvPr/>
          </p:nvSpPr>
          <p:spPr>
            <a:xfrm>
              <a:off x="9817906" y="4134364"/>
              <a:ext cx="1371600" cy="1828800"/>
            </a:xfrm>
            <a:prstGeom prst="round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pPr algn="ctr"/>
              <a:r>
                <a:rPr lang="en-US" sz="2000" b="1" dirty="0" smtClean="0">
                  <a:solidFill>
                    <a:schemeClr val="bg2">
                      <a:lumMod val="25000"/>
                    </a:schemeClr>
                  </a:solidFill>
                  <a:latin typeface="Arial Narrow" panose="020B0606020202030204" pitchFamily="34" charset="0"/>
                </a:rPr>
                <a:t>Collection C</a:t>
              </a:r>
            </a:p>
            <a:p>
              <a:pPr algn="ctr"/>
              <a:endParaRPr lang="en-US" sz="2000" b="1" dirty="0">
                <a:latin typeface="Arial Narrow" panose="020B0606020202030204" pitchFamily="34" charset="0"/>
              </a:endParaRPr>
            </a:p>
            <a:p>
              <a:pPr algn="ctr"/>
              <a:endParaRPr lang="en-US" sz="2000" b="1" dirty="0" smtClean="0">
                <a:latin typeface="Arial Narrow" panose="020B0606020202030204" pitchFamily="34" charset="0"/>
              </a:endParaRPr>
            </a:p>
            <a:p>
              <a:pPr algn="ctr"/>
              <a:endParaRPr lang="en-US" sz="2000" b="1" dirty="0">
                <a:latin typeface="Arial Narrow" panose="020B0606020202030204" pitchFamily="34" charset="0"/>
              </a:endParaRPr>
            </a:p>
          </p:txBody>
        </p:sp>
        <p:sp>
          <p:nvSpPr>
            <p:cNvPr id="26" name="Rounded Rectangle 25"/>
            <p:cNvSpPr>
              <a:spLocks noChangeAspect="1"/>
            </p:cNvSpPr>
            <p:nvPr/>
          </p:nvSpPr>
          <p:spPr>
            <a:xfrm>
              <a:off x="9882363" y="4793208"/>
              <a:ext cx="342900" cy="457200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 dirty="0">
                <a:latin typeface="Arial Narrow" panose="020B0606020202030204" pitchFamily="34" charset="0"/>
              </a:endParaRPr>
            </a:p>
            <a:p>
              <a:pPr algn="ctr"/>
              <a:endParaRPr lang="en-US" sz="2000" b="1" dirty="0" smtClean="0">
                <a:latin typeface="Arial Narrow" panose="020B0606020202030204" pitchFamily="34" charset="0"/>
              </a:endParaRPr>
            </a:p>
            <a:p>
              <a:pPr algn="ctr"/>
              <a:endParaRPr lang="en-US" sz="2000" b="1" dirty="0">
                <a:latin typeface="Arial Narrow" panose="020B0606020202030204" pitchFamily="34" charset="0"/>
              </a:endParaRPr>
            </a:p>
          </p:txBody>
        </p:sp>
        <p:sp>
          <p:nvSpPr>
            <p:cNvPr id="27" name="Rounded Rectangle 26"/>
            <p:cNvSpPr>
              <a:spLocks noChangeAspect="1"/>
            </p:cNvSpPr>
            <p:nvPr/>
          </p:nvSpPr>
          <p:spPr>
            <a:xfrm>
              <a:off x="10330681" y="4793208"/>
              <a:ext cx="342900" cy="457200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 dirty="0">
                <a:latin typeface="Arial Narrow" panose="020B0606020202030204" pitchFamily="34" charset="0"/>
              </a:endParaRPr>
            </a:p>
            <a:p>
              <a:pPr algn="ctr"/>
              <a:endParaRPr lang="en-US" sz="2000" b="1" dirty="0" smtClean="0">
                <a:latin typeface="Arial Narrow" panose="020B0606020202030204" pitchFamily="34" charset="0"/>
              </a:endParaRPr>
            </a:p>
            <a:p>
              <a:pPr algn="ctr"/>
              <a:endParaRPr lang="en-US" sz="2000" b="1" dirty="0">
                <a:latin typeface="Arial Narrow" panose="020B0606020202030204" pitchFamily="34" charset="0"/>
              </a:endParaRPr>
            </a:p>
          </p:txBody>
        </p:sp>
        <p:sp>
          <p:nvSpPr>
            <p:cNvPr id="28" name="Rounded Rectangle 27"/>
            <p:cNvSpPr>
              <a:spLocks noChangeAspect="1"/>
            </p:cNvSpPr>
            <p:nvPr/>
          </p:nvSpPr>
          <p:spPr>
            <a:xfrm>
              <a:off x="10778999" y="4793208"/>
              <a:ext cx="342900" cy="457200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 dirty="0">
                <a:latin typeface="Arial Narrow" panose="020B0606020202030204" pitchFamily="34" charset="0"/>
              </a:endParaRPr>
            </a:p>
            <a:p>
              <a:pPr algn="ctr"/>
              <a:endParaRPr lang="en-US" sz="2000" b="1" dirty="0" smtClean="0">
                <a:latin typeface="Arial Narrow" panose="020B0606020202030204" pitchFamily="34" charset="0"/>
              </a:endParaRPr>
            </a:p>
            <a:p>
              <a:pPr algn="ctr"/>
              <a:endParaRPr lang="en-US" sz="2000" b="1" dirty="0">
                <a:latin typeface="Arial Narrow" panose="020B0606020202030204" pitchFamily="34" charset="0"/>
              </a:endParaRPr>
            </a:p>
          </p:txBody>
        </p:sp>
        <p:sp>
          <p:nvSpPr>
            <p:cNvPr id="29" name="Rounded Rectangle 28"/>
            <p:cNvSpPr>
              <a:spLocks noChangeAspect="1"/>
            </p:cNvSpPr>
            <p:nvPr/>
          </p:nvSpPr>
          <p:spPr>
            <a:xfrm>
              <a:off x="9882363" y="5350460"/>
              <a:ext cx="342900" cy="457200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 dirty="0">
                <a:latin typeface="Arial Narrow" panose="020B0606020202030204" pitchFamily="34" charset="0"/>
              </a:endParaRPr>
            </a:p>
            <a:p>
              <a:pPr algn="ctr"/>
              <a:endParaRPr lang="en-US" sz="2000" b="1" dirty="0" smtClean="0">
                <a:latin typeface="Arial Narrow" panose="020B0606020202030204" pitchFamily="34" charset="0"/>
              </a:endParaRPr>
            </a:p>
            <a:p>
              <a:pPr algn="ctr"/>
              <a:endParaRPr lang="en-US" sz="2000" b="1" dirty="0">
                <a:latin typeface="Arial Narrow" panose="020B0606020202030204" pitchFamily="34" charset="0"/>
              </a:endParaRPr>
            </a:p>
          </p:txBody>
        </p:sp>
        <p:sp>
          <p:nvSpPr>
            <p:cNvPr id="30" name="Rounded Rectangle 29"/>
            <p:cNvSpPr>
              <a:spLocks noChangeAspect="1"/>
            </p:cNvSpPr>
            <p:nvPr/>
          </p:nvSpPr>
          <p:spPr>
            <a:xfrm>
              <a:off x="10330681" y="5350460"/>
              <a:ext cx="342900" cy="457200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 dirty="0">
                <a:latin typeface="Arial Narrow" panose="020B0606020202030204" pitchFamily="34" charset="0"/>
              </a:endParaRPr>
            </a:p>
            <a:p>
              <a:pPr algn="ctr"/>
              <a:endParaRPr lang="en-US" sz="2000" b="1" dirty="0" smtClean="0">
                <a:latin typeface="Arial Narrow" panose="020B0606020202030204" pitchFamily="34" charset="0"/>
              </a:endParaRPr>
            </a:p>
            <a:p>
              <a:pPr algn="ctr"/>
              <a:endParaRPr lang="en-US" sz="2000" b="1" dirty="0">
                <a:latin typeface="Arial Narrow" panose="020B0606020202030204" pitchFamily="34" charset="0"/>
              </a:endParaRPr>
            </a:p>
          </p:txBody>
        </p:sp>
        <p:sp>
          <p:nvSpPr>
            <p:cNvPr id="31" name="Rounded Rectangle 30"/>
            <p:cNvSpPr>
              <a:spLocks noChangeAspect="1"/>
            </p:cNvSpPr>
            <p:nvPr/>
          </p:nvSpPr>
          <p:spPr>
            <a:xfrm>
              <a:off x="10778999" y="5350460"/>
              <a:ext cx="342900" cy="457200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 dirty="0">
                <a:latin typeface="Arial Narrow" panose="020B0606020202030204" pitchFamily="34" charset="0"/>
              </a:endParaRPr>
            </a:p>
            <a:p>
              <a:pPr algn="ctr"/>
              <a:endParaRPr lang="en-US" sz="2000" b="1" dirty="0" smtClean="0">
                <a:latin typeface="Arial Narrow" panose="020B0606020202030204" pitchFamily="34" charset="0"/>
              </a:endParaRPr>
            </a:p>
            <a:p>
              <a:pPr algn="ctr"/>
              <a:endParaRPr lang="en-US" sz="2000" b="1" dirty="0">
                <a:latin typeface="Arial Narrow" panose="020B0606020202030204" pitchFamily="34" charset="0"/>
              </a:endParaRPr>
            </a:p>
          </p:txBody>
        </p:sp>
      </p:grpSp>
      <p:sp>
        <p:nvSpPr>
          <p:cNvPr id="35" name="Rounded Rectangle 34"/>
          <p:cNvSpPr/>
          <p:nvPr/>
        </p:nvSpPr>
        <p:spPr>
          <a:xfrm>
            <a:off x="7034306" y="3843359"/>
            <a:ext cx="4572000" cy="246888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Bundle II</a:t>
            </a:r>
          </a:p>
          <a:p>
            <a:pPr algn="ctr"/>
            <a:endParaRPr lang="en-US" sz="2000" b="1" dirty="0">
              <a:latin typeface="Arial Narrow" panose="020B0606020202030204" pitchFamily="34" charset="0"/>
            </a:endParaRPr>
          </a:p>
        </p:txBody>
      </p:sp>
      <p:grpSp>
        <p:nvGrpSpPr>
          <p:cNvPr id="36" name="Group 35"/>
          <p:cNvGrpSpPr/>
          <p:nvPr/>
        </p:nvGrpSpPr>
        <p:grpSpPr>
          <a:xfrm>
            <a:off x="7147938" y="4380906"/>
            <a:ext cx="1371600" cy="1828800"/>
            <a:chOff x="6411961" y="4134364"/>
            <a:chExt cx="1371600" cy="1828800"/>
          </a:xfrm>
        </p:grpSpPr>
        <p:sp>
          <p:nvSpPr>
            <p:cNvPr id="37" name="Rounded Rectangle 36"/>
            <p:cNvSpPr/>
            <p:nvPr/>
          </p:nvSpPr>
          <p:spPr>
            <a:xfrm>
              <a:off x="6411961" y="4134364"/>
              <a:ext cx="1371600" cy="1828800"/>
            </a:xfrm>
            <a:prstGeom prst="round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pPr algn="ctr"/>
              <a:r>
                <a:rPr lang="en-US" sz="2000" b="1" dirty="0" smtClean="0">
                  <a:solidFill>
                    <a:schemeClr val="bg2">
                      <a:lumMod val="25000"/>
                    </a:schemeClr>
                  </a:solidFill>
                  <a:latin typeface="Arial Narrow" panose="020B0606020202030204" pitchFamily="34" charset="0"/>
                </a:rPr>
                <a:t>Collection D</a:t>
              </a:r>
            </a:p>
            <a:p>
              <a:pPr algn="ctr"/>
              <a:endParaRPr lang="en-US" sz="2000" b="1" dirty="0">
                <a:latin typeface="Arial Narrow" panose="020B0606020202030204" pitchFamily="34" charset="0"/>
              </a:endParaRPr>
            </a:p>
            <a:p>
              <a:pPr algn="ctr"/>
              <a:endParaRPr lang="en-US" sz="2000" b="1" dirty="0" smtClean="0">
                <a:latin typeface="Arial Narrow" panose="020B0606020202030204" pitchFamily="34" charset="0"/>
              </a:endParaRPr>
            </a:p>
            <a:p>
              <a:pPr algn="ctr"/>
              <a:endParaRPr lang="en-US" sz="2000" b="1" dirty="0">
                <a:latin typeface="Arial Narrow" panose="020B0606020202030204" pitchFamily="34" charset="0"/>
              </a:endParaRPr>
            </a:p>
          </p:txBody>
        </p:sp>
        <p:sp>
          <p:nvSpPr>
            <p:cNvPr id="38" name="Rounded Rectangle 37"/>
            <p:cNvSpPr>
              <a:spLocks noChangeAspect="1"/>
            </p:cNvSpPr>
            <p:nvPr/>
          </p:nvSpPr>
          <p:spPr>
            <a:xfrm>
              <a:off x="6476418" y="4793208"/>
              <a:ext cx="342900" cy="457200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 dirty="0">
                <a:latin typeface="Arial Narrow" panose="020B0606020202030204" pitchFamily="34" charset="0"/>
              </a:endParaRPr>
            </a:p>
            <a:p>
              <a:pPr algn="ctr"/>
              <a:endParaRPr lang="en-US" sz="2000" b="1" dirty="0" smtClean="0">
                <a:latin typeface="Arial Narrow" panose="020B0606020202030204" pitchFamily="34" charset="0"/>
              </a:endParaRPr>
            </a:p>
            <a:p>
              <a:pPr algn="ctr"/>
              <a:endParaRPr lang="en-US" sz="2000" b="1" dirty="0">
                <a:latin typeface="Arial Narrow" panose="020B0606020202030204" pitchFamily="34" charset="0"/>
              </a:endParaRPr>
            </a:p>
          </p:txBody>
        </p:sp>
        <p:sp>
          <p:nvSpPr>
            <p:cNvPr id="39" name="Rounded Rectangle 38"/>
            <p:cNvSpPr>
              <a:spLocks noChangeAspect="1"/>
            </p:cNvSpPr>
            <p:nvPr/>
          </p:nvSpPr>
          <p:spPr>
            <a:xfrm>
              <a:off x="6924736" y="4793208"/>
              <a:ext cx="342900" cy="457200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 dirty="0">
                <a:latin typeface="Arial Narrow" panose="020B0606020202030204" pitchFamily="34" charset="0"/>
              </a:endParaRPr>
            </a:p>
            <a:p>
              <a:pPr algn="ctr"/>
              <a:endParaRPr lang="en-US" sz="2000" b="1" dirty="0" smtClean="0">
                <a:latin typeface="Arial Narrow" panose="020B0606020202030204" pitchFamily="34" charset="0"/>
              </a:endParaRPr>
            </a:p>
            <a:p>
              <a:pPr algn="ctr"/>
              <a:endParaRPr lang="en-US" sz="2000" b="1" dirty="0">
                <a:latin typeface="Arial Narrow" panose="020B0606020202030204" pitchFamily="34" charset="0"/>
              </a:endParaRPr>
            </a:p>
          </p:txBody>
        </p:sp>
        <p:sp>
          <p:nvSpPr>
            <p:cNvPr id="40" name="Rounded Rectangle 39"/>
            <p:cNvSpPr>
              <a:spLocks noChangeAspect="1"/>
            </p:cNvSpPr>
            <p:nvPr/>
          </p:nvSpPr>
          <p:spPr>
            <a:xfrm>
              <a:off x="7373054" y="4793208"/>
              <a:ext cx="342900" cy="457200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 dirty="0">
                <a:latin typeface="Arial Narrow" panose="020B0606020202030204" pitchFamily="34" charset="0"/>
              </a:endParaRPr>
            </a:p>
            <a:p>
              <a:pPr algn="ctr"/>
              <a:endParaRPr lang="en-US" sz="2000" b="1" dirty="0" smtClean="0">
                <a:latin typeface="Arial Narrow" panose="020B0606020202030204" pitchFamily="34" charset="0"/>
              </a:endParaRPr>
            </a:p>
            <a:p>
              <a:pPr algn="ctr"/>
              <a:endParaRPr lang="en-US" sz="2000" b="1" dirty="0">
                <a:latin typeface="Arial Narrow" panose="020B0606020202030204" pitchFamily="34" charset="0"/>
              </a:endParaRPr>
            </a:p>
          </p:txBody>
        </p:sp>
        <p:sp>
          <p:nvSpPr>
            <p:cNvPr id="41" name="Rounded Rectangle 40"/>
            <p:cNvSpPr>
              <a:spLocks noChangeAspect="1"/>
            </p:cNvSpPr>
            <p:nvPr/>
          </p:nvSpPr>
          <p:spPr>
            <a:xfrm>
              <a:off x="6476418" y="5350460"/>
              <a:ext cx="342900" cy="457200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 dirty="0">
                <a:latin typeface="Arial Narrow" panose="020B0606020202030204" pitchFamily="34" charset="0"/>
              </a:endParaRPr>
            </a:p>
            <a:p>
              <a:pPr algn="ctr"/>
              <a:endParaRPr lang="en-US" sz="2000" b="1" dirty="0" smtClean="0">
                <a:latin typeface="Arial Narrow" panose="020B0606020202030204" pitchFamily="34" charset="0"/>
              </a:endParaRPr>
            </a:p>
            <a:p>
              <a:pPr algn="ctr"/>
              <a:endParaRPr lang="en-US" sz="2000" b="1" dirty="0">
                <a:latin typeface="Arial Narrow" panose="020B0606020202030204" pitchFamily="34" charset="0"/>
              </a:endParaRPr>
            </a:p>
          </p:txBody>
        </p:sp>
        <p:sp>
          <p:nvSpPr>
            <p:cNvPr id="42" name="Rounded Rectangle 41"/>
            <p:cNvSpPr>
              <a:spLocks noChangeAspect="1"/>
            </p:cNvSpPr>
            <p:nvPr/>
          </p:nvSpPr>
          <p:spPr>
            <a:xfrm>
              <a:off x="6924736" y="5350460"/>
              <a:ext cx="342900" cy="457200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 dirty="0">
                <a:latin typeface="Arial Narrow" panose="020B0606020202030204" pitchFamily="34" charset="0"/>
              </a:endParaRPr>
            </a:p>
            <a:p>
              <a:pPr algn="ctr"/>
              <a:endParaRPr lang="en-US" sz="2000" b="1" dirty="0" smtClean="0">
                <a:latin typeface="Arial Narrow" panose="020B0606020202030204" pitchFamily="34" charset="0"/>
              </a:endParaRPr>
            </a:p>
            <a:p>
              <a:pPr algn="ctr"/>
              <a:endParaRPr lang="en-US" sz="2000" b="1" dirty="0">
                <a:latin typeface="Arial Narrow" panose="020B0606020202030204" pitchFamily="34" charset="0"/>
              </a:endParaRPr>
            </a:p>
          </p:txBody>
        </p:sp>
        <p:sp>
          <p:nvSpPr>
            <p:cNvPr id="43" name="Rounded Rectangle 42"/>
            <p:cNvSpPr>
              <a:spLocks noChangeAspect="1"/>
            </p:cNvSpPr>
            <p:nvPr/>
          </p:nvSpPr>
          <p:spPr>
            <a:xfrm>
              <a:off x="7373054" y="5350460"/>
              <a:ext cx="342900" cy="457200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 dirty="0">
                <a:latin typeface="Arial Narrow" panose="020B0606020202030204" pitchFamily="34" charset="0"/>
              </a:endParaRPr>
            </a:p>
            <a:p>
              <a:pPr algn="ctr"/>
              <a:endParaRPr lang="en-US" sz="2000" b="1" dirty="0" smtClean="0">
                <a:latin typeface="Arial Narrow" panose="020B0606020202030204" pitchFamily="34" charset="0"/>
              </a:endParaRPr>
            </a:p>
            <a:p>
              <a:pPr algn="ctr"/>
              <a:endParaRPr lang="en-US" sz="2000" b="1" dirty="0">
                <a:latin typeface="Arial Narrow" panose="020B0606020202030204" pitchFamily="34" charset="0"/>
              </a:endParaRP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8628196" y="4380906"/>
            <a:ext cx="1371600" cy="1828800"/>
            <a:chOff x="8273631" y="4134364"/>
            <a:chExt cx="1371600" cy="1828800"/>
          </a:xfrm>
        </p:grpSpPr>
        <p:sp>
          <p:nvSpPr>
            <p:cNvPr id="45" name="Rounded Rectangle 44"/>
            <p:cNvSpPr/>
            <p:nvPr/>
          </p:nvSpPr>
          <p:spPr>
            <a:xfrm>
              <a:off x="8273631" y="4134364"/>
              <a:ext cx="1371600" cy="1828800"/>
            </a:xfrm>
            <a:prstGeom prst="round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pPr algn="ctr"/>
              <a:r>
                <a:rPr lang="en-US" sz="2000" b="1" dirty="0" smtClean="0">
                  <a:solidFill>
                    <a:schemeClr val="bg2">
                      <a:lumMod val="25000"/>
                    </a:schemeClr>
                  </a:solidFill>
                  <a:latin typeface="Arial Narrow" panose="020B0606020202030204" pitchFamily="34" charset="0"/>
                </a:rPr>
                <a:t>Collection F</a:t>
              </a:r>
            </a:p>
            <a:p>
              <a:pPr algn="ctr"/>
              <a:endParaRPr lang="en-US" sz="2000" b="1" dirty="0">
                <a:latin typeface="Arial Narrow" panose="020B0606020202030204" pitchFamily="34" charset="0"/>
              </a:endParaRPr>
            </a:p>
            <a:p>
              <a:pPr algn="ctr"/>
              <a:endParaRPr lang="en-US" sz="2000" b="1" dirty="0" smtClean="0">
                <a:latin typeface="Arial Narrow" panose="020B0606020202030204" pitchFamily="34" charset="0"/>
              </a:endParaRPr>
            </a:p>
            <a:p>
              <a:pPr algn="ctr"/>
              <a:endParaRPr lang="en-US" sz="2000" b="1" dirty="0">
                <a:latin typeface="Arial Narrow" panose="020B0606020202030204" pitchFamily="34" charset="0"/>
              </a:endParaRPr>
            </a:p>
          </p:txBody>
        </p:sp>
        <p:sp>
          <p:nvSpPr>
            <p:cNvPr id="46" name="Rounded Rectangle 45"/>
            <p:cNvSpPr>
              <a:spLocks noChangeAspect="1"/>
            </p:cNvSpPr>
            <p:nvPr/>
          </p:nvSpPr>
          <p:spPr>
            <a:xfrm>
              <a:off x="8338088" y="4793208"/>
              <a:ext cx="342900" cy="457200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 dirty="0">
                <a:latin typeface="Arial Narrow" panose="020B0606020202030204" pitchFamily="34" charset="0"/>
              </a:endParaRPr>
            </a:p>
            <a:p>
              <a:pPr algn="ctr"/>
              <a:endParaRPr lang="en-US" sz="2000" b="1" dirty="0" smtClean="0">
                <a:latin typeface="Arial Narrow" panose="020B0606020202030204" pitchFamily="34" charset="0"/>
              </a:endParaRPr>
            </a:p>
            <a:p>
              <a:pPr algn="ctr"/>
              <a:endParaRPr lang="en-US" sz="2000" b="1" dirty="0">
                <a:latin typeface="Arial Narrow" panose="020B0606020202030204" pitchFamily="34" charset="0"/>
              </a:endParaRPr>
            </a:p>
          </p:txBody>
        </p:sp>
        <p:sp>
          <p:nvSpPr>
            <p:cNvPr id="47" name="Rounded Rectangle 46"/>
            <p:cNvSpPr>
              <a:spLocks noChangeAspect="1"/>
            </p:cNvSpPr>
            <p:nvPr/>
          </p:nvSpPr>
          <p:spPr>
            <a:xfrm>
              <a:off x="8786406" y="4793208"/>
              <a:ext cx="342900" cy="457200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 dirty="0">
                <a:latin typeface="Arial Narrow" panose="020B0606020202030204" pitchFamily="34" charset="0"/>
              </a:endParaRPr>
            </a:p>
            <a:p>
              <a:pPr algn="ctr"/>
              <a:endParaRPr lang="en-US" sz="2000" b="1" dirty="0" smtClean="0">
                <a:latin typeface="Arial Narrow" panose="020B0606020202030204" pitchFamily="34" charset="0"/>
              </a:endParaRPr>
            </a:p>
            <a:p>
              <a:pPr algn="ctr"/>
              <a:endParaRPr lang="en-US" sz="2000" b="1" dirty="0">
                <a:latin typeface="Arial Narrow" panose="020B0606020202030204" pitchFamily="34" charset="0"/>
              </a:endParaRPr>
            </a:p>
          </p:txBody>
        </p:sp>
        <p:sp>
          <p:nvSpPr>
            <p:cNvPr id="48" name="Rounded Rectangle 47"/>
            <p:cNvSpPr>
              <a:spLocks noChangeAspect="1"/>
            </p:cNvSpPr>
            <p:nvPr/>
          </p:nvSpPr>
          <p:spPr>
            <a:xfrm>
              <a:off x="9234724" y="4793208"/>
              <a:ext cx="342900" cy="457200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 dirty="0">
                <a:latin typeface="Arial Narrow" panose="020B0606020202030204" pitchFamily="34" charset="0"/>
              </a:endParaRPr>
            </a:p>
            <a:p>
              <a:pPr algn="ctr"/>
              <a:endParaRPr lang="en-US" sz="2000" b="1" dirty="0" smtClean="0">
                <a:latin typeface="Arial Narrow" panose="020B0606020202030204" pitchFamily="34" charset="0"/>
              </a:endParaRPr>
            </a:p>
            <a:p>
              <a:pPr algn="ctr"/>
              <a:endParaRPr lang="en-US" sz="2000" b="1" dirty="0">
                <a:latin typeface="Arial Narrow" panose="020B0606020202030204" pitchFamily="34" charset="0"/>
              </a:endParaRPr>
            </a:p>
          </p:txBody>
        </p:sp>
        <p:sp>
          <p:nvSpPr>
            <p:cNvPr id="49" name="Rounded Rectangle 48"/>
            <p:cNvSpPr>
              <a:spLocks noChangeAspect="1"/>
            </p:cNvSpPr>
            <p:nvPr/>
          </p:nvSpPr>
          <p:spPr>
            <a:xfrm>
              <a:off x="8338088" y="5350460"/>
              <a:ext cx="342900" cy="457200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 dirty="0">
                <a:latin typeface="Arial Narrow" panose="020B0606020202030204" pitchFamily="34" charset="0"/>
              </a:endParaRPr>
            </a:p>
            <a:p>
              <a:pPr algn="ctr"/>
              <a:endParaRPr lang="en-US" sz="2000" b="1" dirty="0" smtClean="0">
                <a:latin typeface="Arial Narrow" panose="020B0606020202030204" pitchFamily="34" charset="0"/>
              </a:endParaRPr>
            </a:p>
            <a:p>
              <a:pPr algn="ctr"/>
              <a:endParaRPr lang="en-US" sz="2000" b="1" dirty="0">
                <a:latin typeface="Arial Narrow" panose="020B0606020202030204" pitchFamily="34" charset="0"/>
              </a:endParaRPr>
            </a:p>
          </p:txBody>
        </p:sp>
        <p:sp>
          <p:nvSpPr>
            <p:cNvPr id="50" name="Rounded Rectangle 49"/>
            <p:cNvSpPr>
              <a:spLocks noChangeAspect="1"/>
            </p:cNvSpPr>
            <p:nvPr/>
          </p:nvSpPr>
          <p:spPr>
            <a:xfrm>
              <a:off x="8786406" y="5350460"/>
              <a:ext cx="342900" cy="457200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 dirty="0">
                <a:latin typeface="Arial Narrow" panose="020B0606020202030204" pitchFamily="34" charset="0"/>
              </a:endParaRPr>
            </a:p>
            <a:p>
              <a:pPr algn="ctr"/>
              <a:endParaRPr lang="en-US" sz="2000" b="1" dirty="0" smtClean="0">
                <a:latin typeface="Arial Narrow" panose="020B0606020202030204" pitchFamily="34" charset="0"/>
              </a:endParaRPr>
            </a:p>
            <a:p>
              <a:pPr algn="ctr"/>
              <a:endParaRPr lang="en-US" sz="2000" b="1" dirty="0">
                <a:latin typeface="Arial Narrow" panose="020B0606020202030204" pitchFamily="34" charset="0"/>
              </a:endParaRPr>
            </a:p>
          </p:txBody>
        </p:sp>
        <p:sp>
          <p:nvSpPr>
            <p:cNvPr id="51" name="Rounded Rectangle 50"/>
            <p:cNvSpPr>
              <a:spLocks noChangeAspect="1"/>
            </p:cNvSpPr>
            <p:nvPr/>
          </p:nvSpPr>
          <p:spPr>
            <a:xfrm>
              <a:off x="9234724" y="5350460"/>
              <a:ext cx="342900" cy="457200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 dirty="0">
                <a:latin typeface="Arial Narrow" panose="020B0606020202030204" pitchFamily="34" charset="0"/>
              </a:endParaRPr>
            </a:p>
            <a:p>
              <a:pPr algn="ctr"/>
              <a:endParaRPr lang="en-US" sz="2000" b="1" dirty="0" smtClean="0">
                <a:latin typeface="Arial Narrow" panose="020B0606020202030204" pitchFamily="34" charset="0"/>
              </a:endParaRPr>
            </a:p>
            <a:p>
              <a:pPr algn="ctr"/>
              <a:endParaRPr lang="en-US" sz="2000" b="1" dirty="0">
                <a:latin typeface="Arial Narrow" panose="020B0606020202030204" pitchFamily="34" charset="0"/>
              </a:endParaRPr>
            </a:p>
          </p:txBody>
        </p:sp>
      </p:grpSp>
      <p:sp>
        <p:nvSpPr>
          <p:cNvPr id="60" name="Content Placeholder 2"/>
          <p:cNvSpPr>
            <a:spLocks noGrp="1"/>
          </p:cNvSpPr>
          <p:nvPr>
            <p:ph idx="1"/>
          </p:nvPr>
        </p:nvSpPr>
        <p:spPr>
          <a:xfrm>
            <a:off x="838200" y="1288215"/>
            <a:ext cx="5943600" cy="2202502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There is no hard and fast rule governing how a PDS4 archive is to be organized.</a:t>
            </a:r>
          </a:p>
          <a:p>
            <a:pPr marL="0" indent="0">
              <a:buNone/>
            </a:pPr>
            <a:r>
              <a:rPr lang="en-US" dirty="0" smtClean="0"/>
              <a:t>Data providers may want to consider the following questions:</a:t>
            </a:r>
          </a:p>
        </p:txBody>
      </p:sp>
      <p:sp>
        <p:nvSpPr>
          <p:cNvPr id="53" name="Content Placeholder 2"/>
          <p:cNvSpPr txBox="1">
            <a:spLocks/>
          </p:cNvSpPr>
          <p:nvPr/>
        </p:nvSpPr>
        <p:spPr>
          <a:xfrm>
            <a:off x="838200" y="3503120"/>
            <a:ext cx="4572000" cy="25634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dirty="0" smtClean="0"/>
              <a:t>What organization makes sense for the data?</a:t>
            </a:r>
          </a:p>
          <a:p>
            <a:pPr lvl="1"/>
            <a:r>
              <a:rPr lang="en-US" dirty="0" smtClean="0"/>
              <a:t>What are other data providers on the project planning to do?</a:t>
            </a:r>
          </a:p>
          <a:p>
            <a:pPr lvl="1"/>
            <a:r>
              <a:rPr lang="en-US" dirty="0" smtClean="0"/>
              <a:t>What are data users likely to find the most useful?</a:t>
            </a:r>
            <a:endParaRPr lang="en-US" dirty="0"/>
          </a:p>
        </p:txBody>
      </p:sp>
      <p:sp>
        <p:nvSpPr>
          <p:cNvPr id="54" name="Content Placeholder 2"/>
          <p:cNvSpPr txBox="1">
            <a:spLocks/>
          </p:cNvSpPr>
          <p:nvPr/>
        </p:nvSpPr>
        <p:spPr>
          <a:xfrm>
            <a:off x="838200" y="6038166"/>
            <a:ext cx="5943600" cy="5721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Consult with your curating node!</a:t>
            </a:r>
          </a:p>
        </p:txBody>
      </p:sp>
    </p:spTree>
    <p:extLst>
      <p:ext uri="{BB962C8B-B14F-4D97-AF65-F5344CB8AC3E}">
        <p14:creationId xmlns:p14="http://schemas.microsoft.com/office/powerpoint/2010/main" val="3792137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5234730"/>
            <a:ext cx="10738607" cy="1300294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Training materials are available online:</a:t>
            </a:r>
          </a:p>
          <a:p>
            <a:pPr marL="457200" lvl="1" indent="0">
              <a:buNone/>
            </a:pP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pds.jpl.nasa.gov/pds4/training/2017-agu/index.shtml</a:t>
            </a:r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5179237" y="2175507"/>
            <a:ext cx="7315200" cy="548640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365760" rtlCol="0" anchor="ctr"/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Key components of a PDS4 archive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5179237" y="2902275"/>
            <a:ext cx="7315200" cy="548640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365760" rtlCol="0" anchor="ctr"/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Basic structure of PDS4 metadata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264837" y="1353662"/>
            <a:ext cx="8229600" cy="640080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365760" rtlCol="0" anchor="ctr"/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What you will learn…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4264837" y="3629043"/>
            <a:ext cx="8229600" cy="640080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365760" rtlCol="0" anchor="ctr"/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What you will do…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5179237" y="4447251"/>
            <a:ext cx="7315200" cy="548640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365760" rtlCol="0" anchor="ctr"/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Produce a set of valid PDS4 archive products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68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65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animBg="1"/>
      <p:bldP spid="8" grpId="0" animBg="1"/>
      <p:bldP spid="9" grpId="0" animBg="1"/>
      <p:bldP spid="13" grpId="0" animBg="1"/>
      <p:bldP spid="1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Anatomy of a PDS4 Label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838199" y="1640931"/>
            <a:ext cx="6898142" cy="402292"/>
          </a:xfrm>
        </p:spPr>
        <p:txBody>
          <a:bodyPr>
            <a:normAutofit fontScale="92500"/>
          </a:bodyPr>
          <a:lstStyle/>
          <a:p>
            <a:r>
              <a:rPr lang="en-US" sz="2000" dirty="0" smtClean="0"/>
              <a:t>XML identification tag; </a:t>
            </a:r>
            <a:r>
              <a:rPr lang="en-US" sz="2000" dirty="0" err="1" smtClean="0"/>
              <a:t>Schematron</a:t>
            </a:r>
            <a:r>
              <a:rPr lang="en-US" sz="2000" dirty="0" smtClean="0"/>
              <a:t> identification (optional)</a:t>
            </a:r>
            <a:endParaRPr lang="en-US" sz="2000" dirty="0"/>
          </a:p>
        </p:txBody>
      </p:sp>
      <p:sp>
        <p:nvSpPr>
          <p:cNvPr id="9" name="Rectangle 8"/>
          <p:cNvSpPr/>
          <p:nvPr/>
        </p:nvSpPr>
        <p:spPr>
          <a:xfrm>
            <a:off x="838199" y="1279524"/>
            <a:ext cx="2601951" cy="361406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XML Declaration</a:t>
            </a:r>
            <a:endParaRPr lang="en-US" sz="2400" b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7827783" y="1279524"/>
            <a:ext cx="3840480" cy="4572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000" b="1" i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XML Declaration</a:t>
            </a:r>
            <a:endParaRPr lang="en-US" sz="2000" b="1" i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7827783" y="1756990"/>
            <a:ext cx="3840480" cy="475488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000" b="1" i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Product (Root) Tag</a:t>
            </a:r>
            <a:endParaRPr lang="en-US" sz="2000" b="1" i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7919223" y="2209289"/>
            <a:ext cx="3657600" cy="11430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000" b="1" i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Identification Area</a:t>
            </a:r>
            <a:endParaRPr lang="en-US" sz="2000" b="1" i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7919223" y="3393722"/>
            <a:ext cx="3657600" cy="11430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000" b="1" i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Observation/Context Area</a:t>
            </a:r>
            <a:endParaRPr lang="en-US" sz="2000" b="1" i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919223" y="5076787"/>
            <a:ext cx="3657600" cy="13716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000" b="1" i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File Area</a:t>
            </a:r>
            <a:endParaRPr lang="en-US" sz="2000" b="1" i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7919223" y="4578154"/>
            <a:ext cx="3657600" cy="457200"/>
          </a:xfrm>
          <a:prstGeom prst="rect">
            <a:avLst/>
          </a:prstGeom>
          <a:gradFill>
            <a:gsLst>
              <a:gs pos="0">
                <a:srgbClr val="EC5A5A"/>
              </a:gs>
              <a:gs pos="50000">
                <a:srgbClr val="E73535"/>
              </a:gs>
              <a:gs pos="100000">
                <a:srgbClr val="E4202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000" b="1" i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 List</a:t>
            </a:r>
            <a:endParaRPr lang="en-US" sz="2000" b="1" i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38196" y="1994208"/>
            <a:ext cx="2926080" cy="36140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Product Tag</a:t>
            </a:r>
            <a:endParaRPr lang="en-US" sz="2400" b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838196" y="2355614"/>
            <a:ext cx="6898142" cy="4513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Root tag; Namespace declarations; Schema identification</a:t>
            </a:r>
          </a:p>
        </p:txBody>
      </p:sp>
      <p:sp>
        <p:nvSpPr>
          <p:cNvPr id="15" name="Rectangle 14"/>
          <p:cNvSpPr/>
          <p:nvPr/>
        </p:nvSpPr>
        <p:spPr>
          <a:xfrm>
            <a:off x="838195" y="2743743"/>
            <a:ext cx="2834640" cy="361406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Identification Area</a:t>
            </a:r>
            <a:endParaRPr lang="en-US" sz="2400" b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838196" y="3105150"/>
            <a:ext cx="6898142" cy="4211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Product identifying information</a:t>
            </a:r>
          </a:p>
        </p:txBody>
      </p:sp>
      <p:sp>
        <p:nvSpPr>
          <p:cNvPr id="17" name="Rectangle 16"/>
          <p:cNvSpPr/>
          <p:nvPr/>
        </p:nvSpPr>
        <p:spPr>
          <a:xfrm>
            <a:off x="838195" y="3510634"/>
            <a:ext cx="4023360" cy="36140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Observation/Context Area</a:t>
            </a:r>
            <a:endParaRPr lang="en-US" sz="2400" b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Content Placeholder 2"/>
          <p:cNvSpPr txBox="1">
            <a:spLocks/>
          </p:cNvSpPr>
          <p:nvPr/>
        </p:nvSpPr>
        <p:spPr>
          <a:xfrm>
            <a:off x="838196" y="3928639"/>
            <a:ext cx="6898142" cy="5128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Product provenance/background</a:t>
            </a:r>
          </a:p>
        </p:txBody>
      </p:sp>
      <p:sp>
        <p:nvSpPr>
          <p:cNvPr id="24" name="Content Placeholder 2"/>
          <p:cNvSpPr txBox="1">
            <a:spLocks/>
          </p:cNvSpPr>
          <p:nvPr/>
        </p:nvSpPr>
        <p:spPr>
          <a:xfrm>
            <a:off x="838196" y="4636851"/>
            <a:ext cx="6898142" cy="4357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Links to relevant products and publications</a:t>
            </a:r>
          </a:p>
        </p:txBody>
      </p:sp>
      <p:sp>
        <p:nvSpPr>
          <p:cNvPr id="26" name="Content Placeholder 2"/>
          <p:cNvSpPr txBox="1">
            <a:spLocks/>
          </p:cNvSpPr>
          <p:nvPr/>
        </p:nvSpPr>
        <p:spPr>
          <a:xfrm>
            <a:off x="838196" y="5375163"/>
            <a:ext cx="6898142" cy="4655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File format and/or structural information</a:t>
            </a:r>
          </a:p>
        </p:txBody>
      </p:sp>
      <p:sp>
        <p:nvSpPr>
          <p:cNvPr id="27" name="Rectangle 26"/>
          <p:cNvSpPr/>
          <p:nvPr/>
        </p:nvSpPr>
        <p:spPr>
          <a:xfrm>
            <a:off x="838194" y="4290045"/>
            <a:ext cx="2377440" cy="365760"/>
          </a:xfrm>
          <a:prstGeom prst="rect">
            <a:avLst/>
          </a:prstGeom>
          <a:gradFill>
            <a:gsLst>
              <a:gs pos="0">
                <a:srgbClr val="EC5A5A"/>
              </a:gs>
              <a:gs pos="50000">
                <a:srgbClr val="E73535"/>
              </a:gs>
              <a:gs pos="100000">
                <a:srgbClr val="E4202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tIns="0" bIns="0" rtlCol="0" anchor="t" anchorCtr="0"/>
          <a:lstStyle/>
          <a:p>
            <a:r>
              <a:rPr lang="en-US" sz="2400" b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 List</a:t>
            </a:r>
            <a:endParaRPr lang="en-US" sz="2400" b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38194" y="5000877"/>
            <a:ext cx="1554480" cy="36140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File Area</a:t>
            </a:r>
            <a:endParaRPr lang="en-US" sz="2400" b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6604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XML Declaration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838199" y="1640931"/>
            <a:ext cx="6898142" cy="782602"/>
          </a:xfrm>
        </p:spPr>
        <p:txBody>
          <a:bodyPr>
            <a:normAutofit/>
          </a:bodyPr>
          <a:lstStyle/>
          <a:p>
            <a:r>
              <a:rPr lang="en-US" sz="2000" dirty="0" smtClean="0"/>
              <a:t>XML identification tag</a:t>
            </a:r>
          </a:p>
          <a:p>
            <a:r>
              <a:rPr lang="en-US" sz="2000" dirty="0" err="1" smtClean="0"/>
              <a:t>Schematron</a:t>
            </a:r>
            <a:r>
              <a:rPr lang="en-US" sz="2000" dirty="0" smtClean="0"/>
              <a:t> location information (optional)</a:t>
            </a:r>
            <a:endParaRPr lang="en-US" sz="2000" dirty="0"/>
          </a:p>
        </p:txBody>
      </p:sp>
      <p:sp>
        <p:nvSpPr>
          <p:cNvPr id="9" name="Rectangle 8"/>
          <p:cNvSpPr/>
          <p:nvPr/>
        </p:nvSpPr>
        <p:spPr>
          <a:xfrm>
            <a:off x="838199" y="1279524"/>
            <a:ext cx="2601951" cy="361406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XML Declaration</a:t>
            </a:r>
            <a:endParaRPr lang="en-US" sz="2400" b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7827783" y="1279524"/>
            <a:ext cx="3840480" cy="4572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000" b="1" i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XML Declaration</a:t>
            </a:r>
            <a:endParaRPr lang="en-US" sz="2000" b="1" i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7827783" y="1756990"/>
            <a:ext cx="3840480" cy="475488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000" b="1" i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Product (Root) Tag</a:t>
            </a:r>
            <a:endParaRPr lang="en-US" sz="2000" b="1" i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7919223" y="2209289"/>
            <a:ext cx="3657600" cy="11430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000" b="1" i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Identification Area</a:t>
            </a:r>
            <a:endParaRPr lang="en-US" sz="2000" b="1" i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7919223" y="3393722"/>
            <a:ext cx="3657600" cy="11430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000" b="1" i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Observation/Context Area</a:t>
            </a:r>
            <a:endParaRPr lang="en-US" sz="2000" b="1" i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919223" y="5076787"/>
            <a:ext cx="3657600" cy="13716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000" b="1" i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File Area</a:t>
            </a:r>
            <a:endParaRPr lang="en-US" sz="2000" b="1" i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7919223" y="4578154"/>
            <a:ext cx="3657600" cy="457200"/>
          </a:xfrm>
          <a:prstGeom prst="rect">
            <a:avLst/>
          </a:prstGeom>
          <a:gradFill>
            <a:gsLst>
              <a:gs pos="0">
                <a:srgbClr val="EC5A5A"/>
              </a:gs>
              <a:gs pos="50000">
                <a:srgbClr val="E73535"/>
              </a:gs>
              <a:gs pos="100000">
                <a:srgbClr val="E4202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000" b="1" i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 List</a:t>
            </a:r>
            <a:endParaRPr lang="en-US" sz="2000" b="1" i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838199" y="4000499"/>
            <a:ext cx="10738623" cy="2417081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buNone/>
            </a:pPr>
            <a:r>
              <a:rPr lang="en-US" sz="2000" dirty="0">
                <a:latin typeface="Consolas" panose="020B0609020204030204" pitchFamily="49" charset="0"/>
              </a:rPr>
              <a:t>&lt;?xml version="1.0" encoding="UTF-8"?&gt;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>
                <a:latin typeface="Consolas" panose="020B0609020204030204" pitchFamily="49" charset="0"/>
              </a:rPr>
              <a:t>&lt;?xml-model </a:t>
            </a:r>
            <a:r>
              <a:rPr lang="en-US" sz="2000" dirty="0" err="1">
                <a:latin typeface="Consolas" panose="020B0609020204030204" pitchFamily="49" charset="0"/>
              </a:rPr>
              <a:t>href</a:t>
            </a:r>
            <a:r>
              <a:rPr lang="en-US" sz="2000" dirty="0">
                <a:latin typeface="Consolas" panose="020B0609020204030204" pitchFamily="49" charset="0"/>
              </a:rPr>
              <a:t>="http://pds.nasa.gov/pds4/</a:t>
            </a:r>
            <a:r>
              <a:rPr lang="en-US" sz="2000" dirty="0" err="1">
                <a:latin typeface="Consolas" panose="020B0609020204030204" pitchFamily="49" charset="0"/>
              </a:rPr>
              <a:t>pds</a:t>
            </a:r>
            <a:r>
              <a:rPr lang="en-US" sz="2000" dirty="0">
                <a:latin typeface="Consolas" panose="020B0609020204030204" pitchFamily="49" charset="0"/>
              </a:rPr>
              <a:t>/v1/PDS4_PDS_1400.sch"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>
                <a:latin typeface="Consolas" panose="020B0609020204030204" pitchFamily="49" charset="0"/>
              </a:rPr>
              <a:t>   </a:t>
            </a:r>
            <a:r>
              <a:rPr lang="en-US" sz="2000" dirty="0" err="1">
                <a:latin typeface="Consolas" panose="020B0609020204030204" pitchFamily="49" charset="0"/>
              </a:rPr>
              <a:t>schematypens</a:t>
            </a:r>
            <a:r>
              <a:rPr lang="en-US" sz="2000" dirty="0">
                <a:latin typeface="Consolas" panose="020B0609020204030204" pitchFamily="49" charset="0"/>
              </a:rPr>
              <a:t>="http://purl.oclc.org/</a:t>
            </a:r>
            <a:r>
              <a:rPr lang="en-US" sz="2000" dirty="0" err="1">
                <a:latin typeface="Consolas" panose="020B0609020204030204" pitchFamily="49" charset="0"/>
              </a:rPr>
              <a:t>dsdl</a:t>
            </a:r>
            <a:r>
              <a:rPr lang="en-US" sz="2000" dirty="0">
                <a:latin typeface="Consolas" panose="020B0609020204030204" pitchFamily="49" charset="0"/>
              </a:rPr>
              <a:t>/</a:t>
            </a:r>
            <a:r>
              <a:rPr lang="en-US" sz="2000" dirty="0" err="1">
                <a:latin typeface="Consolas" panose="020B0609020204030204" pitchFamily="49" charset="0"/>
              </a:rPr>
              <a:t>schematron</a:t>
            </a:r>
            <a:r>
              <a:rPr lang="en-US" sz="2000" dirty="0">
                <a:latin typeface="Consolas" panose="020B0609020204030204" pitchFamily="49" charset="0"/>
              </a:rPr>
              <a:t>"?&gt;</a:t>
            </a:r>
          </a:p>
          <a:p>
            <a:pPr marL="0" indent="0">
              <a:spcBef>
                <a:spcPts val="600"/>
              </a:spcBef>
              <a:buNone/>
            </a:pPr>
            <a:endParaRPr lang="en-US" sz="2000" dirty="0"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>
                <a:latin typeface="Consolas" panose="020B0609020204030204" pitchFamily="49" charset="0"/>
              </a:rPr>
              <a:t>&lt;?xml-model </a:t>
            </a:r>
            <a:r>
              <a:rPr lang="en-US" sz="2000" dirty="0" err="1">
                <a:latin typeface="Consolas" panose="020B0609020204030204" pitchFamily="49" charset="0"/>
              </a:rPr>
              <a:t>href</a:t>
            </a:r>
            <a:r>
              <a:rPr lang="en-US" sz="2000" dirty="0">
                <a:latin typeface="Consolas" panose="020B0609020204030204" pitchFamily="49" charset="0"/>
              </a:rPr>
              <a:t>="http://pds.nasa.gov/pds4/mission/</a:t>
            </a:r>
            <a:r>
              <a:rPr lang="en-US" sz="2000" dirty="0" err="1">
                <a:latin typeface="Consolas" panose="020B0609020204030204" pitchFamily="49" charset="0"/>
              </a:rPr>
              <a:t>mvn</a:t>
            </a:r>
            <a:r>
              <a:rPr lang="en-US" sz="2000" dirty="0">
                <a:latin typeface="Consolas" panose="020B0609020204030204" pitchFamily="49" charset="0"/>
              </a:rPr>
              <a:t>/v1/PDS4_MVN_1030.sch"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>
                <a:latin typeface="Consolas" panose="020B0609020204030204" pitchFamily="49" charset="0"/>
              </a:rPr>
              <a:t>   </a:t>
            </a:r>
            <a:r>
              <a:rPr lang="en-US" sz="2000" dirty="0" err="1">
                <a:latin typeface="Consolas" panose="020B0609020204030204" pitchFamily="49" charset="0"/>
              </a:rPr>
              <a:t>schematypens</a:t>
            </a:r>
            <a:r>
              <a:rPr lang="en-US" sz="2000" dirty="0">
                <a:latin typeface="Consolas" panose="020B0609020204030204" pitchFamily="49" charset="0"/>
              </a:rPr>
              <a:t>="http://purl.oclc.org/</a:t>
            </a:r>
            <a:r>
              <a:rPr lang="en-US" sz="2000" dirty="0" err="1">
                <a:latin typeface="Consolas" panose="020B0609020204030204" pitchFamily="49" charset="0"/>
              </a:rPr>
              <a:t>dsdl</a:t>
            </a:r>
            <a:r>
              <a:rPr lang="en-US" sz="2000" dirty="0">
                <a:latin typeface="Consolas" panose="020B0609020204030204" pitchFamily="49" charset="0"/>
              </a:rPr>
              <a:t>/</a:t>
            </a:r>
            <a:r>
              <a:rPr lang="en-US" sz="2000" dirty="0" err="1">
                <a:latin typeface="Consolas" panose="020B0609020204030204" pitchFamily="49" charset="0"/>
              </a:rPr>
              <a:t>schematron</a:t>
            </a:r>
            <a:r>
              <a:rPr lang="en-US" sz="2000" dirty="0">
                <a:latin typeface="Consolas" panose="020B0609020204030204" pitchFamily="49" charset="0"/>
              </a:rPr>
              <a:t>"?&gt;</a:t>
            </a:r>
          </a:p>
        </p:txBody>
      </p:sp>
    </p:spTree>
    <p:extLst>
      <p:ext uri="{BB962C8B-B14F-4D97-AF65-F5344CB8AC3E}">
        <p14:creationId xmlns:p14="http://schemas.microsoft.com/office/powerpoint/2010/main" val="2608566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Product Tag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838200" y="1279524"/>
            <a:ext cx="2926080" cy="36140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Product Tag</a:t>
            </a:r>
            <a:endParaRPr lang="en-US" sz="2400" b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838200" y="1640930"/>
            <a:ext cx="6898142" cy="11848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Root </a:t>
            </a:r>
            <a:r>
              <a:rPr lang="en-US" sz="2000" dirty="0"/>
              <a:t>p</a:t>
            </a:r>
            <a:r>
              <a:rPr lang="en-US" sz="2000" dirty="0" smtClean="0"/>
              <a:t>roduct type tag</a:t>
            </a:r>
          </a:p>
          <a:p>
            <a:r>
              <a:rPr lang="en-US" sz="2000" dirty="0" smtClean="0"/>
              <a:t>Namespace declarations</a:t>
            </a:r>
          </a:p>
          <a:p>
            <a:r>
              <a:rPr lang="en-US" sz="2000" dirty="0" smtClean="0"/>
              <a:t>Schema location information</a:t>
            </a:r>
          </a:p>
        </p:txBody>
      </p:sp>
      <p:sp>
        <p:nvSpPr>
          <p:cNvPr id="19" name="Rectangle 18"/>
          <p:cNvSpPr/>
          <p:nvPr/>
        </p:nvSpPr>
        <p:spPr>
          <a:xfrm>
            <a:off x="7827783" y="1279524"/>
            <a:ext cx="3840480" cy="4572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000" b="1" i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XML Declaration</a:t>
            </a:r>
            <a:endParaRPr lang="en-US" sz="2000" b="1" i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7827783" y="1756990"/>
            <a:ext cx="3840480" cy="475488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000" b="1" i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Product (Root) Tag</a:t>
            </a:r>
            <a:endParaRPr lang="en-US" sz="2000" b="1" i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7919223" y="2209289"/>
            <a:ext cx="3657600" cy="11430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000" b="1" i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Identification Area</a:t>
            </a:r>
            <a:endParaRPr lang="en-US" sz="2000" b="1" i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7919223" y="3393722"/>
            <a:ext cx="3657600" cy="11430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000" b="1" i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Observation/Context Area</a:t>
            </a:r>
            <a:endParaRPr lang="en-US" sz="2000" b="1" i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919223" y="5076787"/>
            <a:ext cx="3657600" cy="13716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000" b="1" i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File Area</a:t>
            </a:r>
            <a:endParaRPr lang="en-US" sz="2000" b="1" i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7919223" y="4578154"/>
            <a:ext cx="3657600" cy="457200"/>
          </a:xfrm>
          <a:prstGeom prst="rect">
            <a:avLst/>
          </a:prstGeom>
          <a:gradFill>
            <a:gsLst>
              <a:gs pos="0">
                <a:srgbClr val="EC5A5A"/>
              </a:gs>
              <a:gs pos="50000">
                <a:srgbClr val="E73535"/>
              </a:gs>
              <a:gs pos="100000">
                <a:srgbClr val="E4202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000" b="1" i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 List</a:t>
            </a:r>
            <a:endParaRPr lang="en-US" sz="2000" b="1" i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838200" y="3510116"/>
            <a:ext cx="10738623" cy="3187684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buNone/>
            </a:pPr>
            <a:r>
              <a:rPr lang="en-US" sz="2000" dirty="0">
                <a:latin typeface="Consolas" panose="020B0609020204030204" pitchFamily="49" charset="0"/>
              </a:rPr>
              <a:t>&lt;</a:t>
            </a:r>
            <a:r>
              <a:rPr lang="en-US" sz="2000" dirty="0" err="1">
                <a:latin typeface="Consolas" panose="020B0609020204030204" pitchFamily="49" charset="0"/>
              </a:rPr>
              <a:t>Product_Observational</a:t>
            </a:r>
            <a:endParaRPr lang="en-US" sz="2000" dirty="0"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>
                <a:latin typeface="Consolas" panose="020B0609020204030204" pitchFamily="49" charset="0"/>
              </a:rPr>
              <a:t>   </a:t>
            </a:r>
            <a:r>
              <a:rPr lang="en-US" sz="2000" dirty="0" err="1">
                <a:latin typeface="Consolas" panose="020B0609020204030204" pitchFamily="49" charset="0"/>
              </a:rPr>
              <a:t>xmlns</a:t>
            </a:r>
            <a:r>
              <a:rPr lang="en-US" sz="2000" dirty="0">
                <a:latin typeface="Consolas" panose="020B0609020204030204" pitchFamily="49" charset="0"/>
              </a:rPr>
              <a:t>="http://pds.nasa.gov/pds4/</a:t>
            </a:r>
            <a:r>
              <a:rPr lang="en-US" sz="2000" dirty="0" err="1">
                <a:latin typeface="Consolas" panose="020B0609020204030204" pitchFamily="49" charset="0"/>
              </a:rPr>
              <a:t>pds</a:t>
            </a:r>
            <a:r>
              <a:rPr lang="en-US" sz="2000" dirty="0">
                <a:latin typeface="Consolas" panose="020B0609020204030204" pitchFamily="49" charset="0"/>
              </a:rPr>
              <a:t>/v1"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>
                <a:latin typeface="Consolas" panose="020B0609020204030204" pitchFamily="49" charset="0"/>
              </a:rPr>
              <a:t>   </a:t>
            </a:r>
            <a:r>
              <a:rPr lang="en-US" sz="2000" dirty="0" err="1">
                <a:latin typeface="Consolas" panose="020B0609020204030204" pitchFamily="49" charset="0"/>
              </a:rPr>
              <a:t>xmlns:xsi</a:t>
            </a:r>
            <a:r>
              <a:rPr lang="en-US" sz="2000" dirty="0">
                <a:latin typeface="Consolas" panose="020B0609020204030204" pitchFamily="49" charset="0"/>
              </a:rPr>
              <a:t>="http://www.w3.org/2001/XMLSchema-instance"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>
                <a:latin typeface="Consolas" panose="020B0609020204030204" pitchFamily="49" charset="0"/>
              </a:rPr>
              <a:t>   </a:t>
            </a:r>
            <a:r>
              <a:rPr lang="en-US" sz="2000" dirty="0" err="1">
                <a:latin typeface="Consolas" panose="020B0609020204030204" pitchFamily="49" charset="0"/>
              </a:rPr>
              <a:t>xmlns:mvn</a:t>
            </a:r>
            <a:r>
              <a:rPr lang="en-US" sz="2000" dirty="0">
                <a:latin typeface="Consolas" panose="020B0609020204030204" pitchFamily="49" charset="0"/>
              </a:rPr>
              <a:t>="http://pds.nasa.gov/pds4/mission/</a:t>
            </a:r>
            <a:r>
              <a:rPr lang="en-US" sz="2000" dirty="0" err="1">
                <a:latin typeface="Consolas" panose="020B0609020204030204" pitchFamily="49" charset="0"/>
              </a:rPr>
              <a:t>mvn</a:t>
            </a:r>
            <a:r>
              <a:rPr lang="en-US" sz="2000" dirty="0">
                <a:latin typeface="Consolas" panose="020B0609020204030204" pitchFamily="49" charset="0"/>
              </a:rPr>
              <a:t>/v1"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>
                <a:latin typeface="Consolas" panose="020B0609020204030204" pitchFamily="49" charset="0"/>
              </a:rPr>
              <a:t>   </a:t>
            </a:r>
            <a:r>
              <a:rPr lang="en-US" sz="2000" dirty="0" err="1">
                <a:latin typeface="Consolas" panose="020B0609020204030204" pitchFamily="49" charset="0"/>
              </a:rPr>
              <a:t>xsi:schemaLocation</a:t>
            </a:r>
            <a:r>
              <a:rPr lang="en-US" sz="2000" dirty="0">
                <a:latin typeface="Consolas" panose="020B0609020204030204" pitchFamily="49" charset="0"/>
              </a:rPr>
              <a:t>="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>
                <a:latin typeface="Consolas" panose="020B0609020204030204" pitchFamily="49" charset="0"/>
              </a:rPr>
              <a:t>      http://pds.nasa.gov/pds4/pds/v1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>
                <a:latin typeface="Consolas" panose="020B0609020204030204" pitchFamily="49" charset="0"/>
              </a:rPr>
              <a:t>      http://pds.nasa.gov/pds4/pds/v1/PDS4_PDS_1400.xsd</a:t>
            </a:r>
          </a:p>
          <a:p>
            <a:pPr marL="0" indent="0">
              <a:spcBef>
                <a:spcPts val="600"/>
              </a:spcBef>
              <a:buNone/>
            </a:pPr>
            <a:endParaRPr lang="en-US" sz="2000" dirty="0"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>
                <a:latin typeface="Consolas" panose="020B0609020204030204" pitchFamily="49" charset="0"/>
              </a:rPr>
              <a:t>      http://pds.nasa.gov/pds4/mission/mvn/v1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>
                <a:latin typeface="Consolas" panose="020B0609020204030204" pitchFamily="49" charset="0"/>
              </a:rPr>
              <a:t>      http://pds.nasa.gov/pds4/mission/mvn/v1/PDS4_MVN_1030.xsd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>
                <a:latin typeface="Consolas" panose="020B0609020204030204" pitchFamily="49" charset="0"/>
              </a:rPr>
              <a:t> "&gt;</a:t>
            </a:r>
          </a:p>
        </p:txBody>
      </p:sp>
    </p:spTree>
    <p:extLst>
      <p:ext uri="{BB962C8B-B14F-4D97-AF65-F5344CB8AC3E}">
        <p14:creationId xmlns:p14="http://schemas.microsoft.com/office/powerpoint/2010/main" val="2850223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838198" y="1279524"/>
            <a:ext cx="2834640" cy="361406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Identification Area</a:t>
            </a:r>
            <a:endParaRPr lang="en-US" sz="2400" b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Identification Area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838199" y="1640930"/>
            <a:ext cx="6898142" cy="14546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Contains product identifying information</a:t>
            </a:r>
          </a:p>
          <a:p>
            <a:pPr lvl="1"/>
            <a:r>
              <a:rPr lang="en-US" sz="2000" dirty="0" smtClean="0"/>
              <a:t>LID &amp; VID definition</a:t>
            </a:r>
          </a:p>
          <a:p>
            <a:pPr lvl="1"/>
            <a:r>
              <a:rPr lang="en-US" sz="2000" dirty="0" smtClean="0"/>
              <a:t>Authorship/citation information (optional)</a:t>
            </a:r>
          </a:p>
          <a:p>
            <a:pPr lvl="1"/>
            <a:r>
              <a:rPr lang="en-US" sz="2000" dirty="0" smtClean="0"/>
              <a:t>Product modification history (optional)</a:t>
            </a:r>
            <a:endParaRPr lang="en-US" sz="2000" dirty="0"/>
          </a:p>
        </p:txBody>
      </p:sp>
      <p:sp>
        <p:nvSpPr>
          <p:cNvPr id="19" name="Rectangle 18"/>
          <p:cNvSpPr/>
          <p:nvPr/>
        </p:nvSpPr>
        <p:spPr>
          <a:xfrm>
            <a:off x="7827783" y="1279524"/>
            <a:ext cx="3840480" cy="4572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000" b="1" i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XML Declaration</a:t>
            </a:r>
            <a:endParaRPr lang="en-US" sz="2000" b="1" i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7827783" y="1756990"/>
            <a:ext cx="3840480" cy="475488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000" b="1" i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Product (Root) Tag</a:t>
            </a:r>
            <a:endParaRPr lang="en-US" sz="2000" b="1" i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7919223" y="2209289"/>
            <a:ext cx="3657600" cy="11430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000" b="1" i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Identification Area</a:t>
            </a:r>
            <a:endParaRPr lang="en-US" sz="2000" b="1" i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7919223" y="3393722"/>
            <a:ext cx="3657600" cy="11430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000" b="1" i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Observation/Context Area</a:t>
            </a:r>
            <a:endParaRPr lang="en-US" sz="2000" b="1" i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919223" y="5076787"/>
            <a:ext cx="3657600" cy="13716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000" b="1" i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File Area</a:t>
            </a:r>
            <a:endParaRPr lang="en-US" sz="2000" b="1" i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919223" y="4578154"/>
            <a:ext cx="3657600" cy="457200"/>
          </a:xfrm>
          <a:prstGeom prst="rect">
            <a:avLst/>
          </a:prstGeom>
          <a:gradFill>
            <a:gsLst>
              <a:gs pos="0">
                <a:srgbClr val="EC5A5A"/>
              </a:gs>
              <a:gs pos="50000">
                <a:srgbClr val="E73535"/>
              </a:gs>
              <a:gs pos="100000">
                <a:srgbClr val="E4202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000" b="1" i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 List</a:t>
            </a:r>
            <a:endParaRPr lang="en-US" sz="2000" b="1" i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838199" y="3136971"/>
            <a:ext cx="10738623" cy="3280610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buNone/>
            </a:pPr>
            <a:r>
              <a:rPr lang="en-US" sz="2000" dirty="0" smtClean="0">
                <a:latin typeface="Consolas" panose="020B0609020204030204" pitchFamily="49" charset="0"/>
              </a:rPr>
              <a:t>&lt;</a:t>
            </a:r>
            <a:r>
              <a:rPr lang="en-US" sz="2000" dirty="0" err="1">
                <a:latin typeface="Consolas" panose="020B0609020204030204" pitchFamily="49" charset="0"/>
              </a:rPr>
              <a:t>Identification_Area</a:t>
            </a:r>
            <a:r>
              <a:rPr lang="en-US" sz="2000" dirty="0">
                <a:latin typeface="Consolas" panose="020B0609020204030204" pitchFamily="49" charset="0"/>
              </a:rPr>
              <a:t>&gt;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 smtClean="0">
                <a:latin typeface="Consolas" panose="020B0609020204030204" pitchFamily="49" charset="0"/>
              </a:rPr>
              <a:t>   </a:t>
            </a:r>
            <a:r>
              <a:rPr lang="en-US" sz="2000" dirty="0">
                <a:latin typeface="Consolas" panose="020B0609020204030204" pitchFamily="49" charset="0"/>
              </a:rPr>
              <a:t>&lt;</a:t>
            </a:r>
            <a:r>
              <a:rPr lang="en-US" sz="2000" dirty="0" err="1">
                <a:latin typeface="Consolas" panose="020B0609020204030204" pitchFamily="49" charset="0"/>
              </a:rPr>
              <a:t>logical_identifier</a:t>
            </a:r>
            <a:r>
              <a:rPr lang="en-US" sz="2000" dirty="0">
                <a:latin typeface="Consolas" panose="020B0609020204030204" pitchFamily="49" charset="0"/>
              </a:rPr>
              <a:t>&gt;urn:nasa:pds:maven.swea.calibrated:data.svy_3d</a:t>
            </a:r>
            <a:r>
              <a:rPr lang="en-US" sz="2000" dirty="0" smtClean="0">
                <a:latin typeface="Consolas" panose="020B0609020204030204" pitchFamily="49" charset="0"/>
              </a:rPr>
              <a:t>: mvn_swe_l2_svy3d_20170208</a:t>
            </a:r>
            <a:r>
              <a:rPr lang="en-US" sz="2000" dirty="0">
                <a:latin typeface="Consolas" panose="020B0609020204030204" pitchFamily="49" charset="0"/>
              </a:rPr>
              <a:t>&lt;/</a:t>
            </a:r>
            <a:r>
              <a:rPr lang="en-US" sz="2000" dirty="0" err="1">
                <a:latin typeface="Consolas" panose="020B0609020204030204" pitchFamily="49" charset="0"/>
              </a:rPr>
              <a:t>logical_identifier</a:t>
            </a:r>
            <a:r>
              <a:rPr lang="en-US" sz="2000" dirty="0">
                <a:latin typeface="Consolas" panose="020B0609020204030204" pitchFamily="49" charset="0"/>
              </a:rPr>
              <a:t>&gt;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>
                <a:latin typeface="Consolas" panose="020B0609020204030204" pitchFamily="49" charset="0"/>
              </a:rPr>
              <a:t>  </a:t>
            </a:r>
            <a:r>
              <a:rPr lang="en-US" sz="2000" dirty="0" smtClean="0">
                <a:latin typeface="Consolas" panose="020B0609020204030204" pitchFamily="49" charset="0"/>
              </a:rPr>
              <a:t> </a:t>
            </a:r>
            <a:r>
              <a:rPr lang="en-US" sz="2000" dirty="0">
                <a:latin typeface="Consolas" panose="020B0609020204030204" pitchFamily="49" charset="0"/>
              </a:rPr>
              <a:t>&lt;</a:t>
            </a:r>
            <a:r>
              <a:rPr lang="en-US" sz="2000" dirty="0" err="1">
                <a:latin typeface="Consolas" panose="020B0609020204030204" pitchFamily="49" charset="0"/>
              </a:rPr>
              <a:t>version_id</a:t>
            </a:r>
            <a:r>
              <a:rPr lang="en-US" sz="2000" dirty="0">
                <a:latin typeface="Consolas" panose="020B0609020204030204" pitchFamily="49" charset="0"/>
              </a:rPr>
              <a:t>&gt;3.6&lt;/</a:t>
            </a:r>
            <a:r>
              <a:rPr lang="en-US" sz="2000" dirty="0" err="1">
                <a:latin typeface="Consolas" panose="020B0609020204030204" pitchFamily="49" charset="0"/>
              </a:rPr>
              <a:t>version_id</a:t>
            </a:r>
            <a:r>
              <a:rPr lang="en-US" sz="2000" dirty="0">
                <a:latin typeface="Consolas" panose="020B0609020204030204" pitchFamily="49" charset="0"/>
              </a:rPr>
              <a:t>&gt;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>
                <a:latin typeface="Consolas" panose="020B0609020204030204" pitchFamily="49" charset="0"/>
              </a:rPr>
              <a:t>   </a:t>
            </a:r>
            <a:r>
              <a:rPr lang="en-US" sz="2000" dirty="0" smtClean="0">
                <a:latin typeface="Consolas" panose="020B0609020204030204" pitchFamily="49" charset="0"/>
              </a:rPr>
              <a:t>&lt;</a:t>
            </a:r>
            <a:r>
              <a:rPr lang="en-US" sz="2000" dirty="0">
                <a:latin typeface="Consolas" panose="020B0609020204030204" pitchFamily="49" charset="0"/>
              </a:rPr>
              <a:t>title&gt;MAVEN SWEA Survey Rate 3D Electron Distributions for 2017-02-08&lt;/title&gt;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>
                <a:latin typeface="Consolas" panose="020B0609020204030204" pitchFamily="49" charset="0"/>
              </a:rPr>
              <a:t> </a:t>
            </a:r>
            <a:r>
              <a:rPr lang="en-US" sz="2000" dirty="0" smtClean="0">
                <a:latin typeface="Consolas" panose="020B0609020204030204" pitchFamily="49" charset="0"/>
              </a:rPr>
              <a:t>  </a:t>
            </a:r>
            <a:r>
              <a:rPr lang="en-US" sz="2000" dirty="0">
                <a:latin typeface="Consolas" panose="020B0609020204030204" pitchFamily="49" charset="0"/>
              </a:rPr>
              <a:t>&lt;</a:t>
            </a:r>
            <a:r>
              <a:rPr lang="en-US" sz="2000" dirty="0" err="1">
                <a:latin typeface="Consolas" panose="020B0609020204030204" pitchFamily="49" charset="0"/>
              </a:rPr>
              <a:t>information_model_version</a:t>
            </a:r>
            <a:r>
              <a:rPr lang="en-US" sz="2000" dirty="0">
                <a:latin typeface="Consolas" panose="020B0609020204030204" pitchFamily="49" charset="0"/>
              </a:rPr>
              <a:t>&gt;1.4.0.0&lt;/</a:t>
            </a:r>
            <a:r>
              <a:rPr lang="en-US" sz="2000" dirty="0" err="1">
                <a:latin typeface="Consolas" panose="020B0609020204030204" pitchFamily="49" charset="0"/>
              </a:rPr>
              <a:t>information_model_version</a:t>
            </a:r>
            <a:r>
              <a:rPr lang="en-US" sz="2000" dirty="0">
                <a:latin typeface="Consolas" panose="020B0609020204030204" pitchFamily="49" charset="0"/>
              </a:rPr>
              <a:t>&gt;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>
                <a:latin typeface="Consolas" panose="020B0609020204030204" pitchFamily="49" charset="0"/>
              </a:rPr>
              <a:t> </a:t>
            </a:r>
            <a:r>
              <a:rPr lang="en-US" sz="2000" dirty="0" smtClean="0">
                <a:latin typeface="Consolas" panose="020B0609020204030204" pitchFamily="49" charset="0"/>
              </a:rPr>
              <a:t>  </a:t>
            </a:r>
            <a:r>
              <a:rPr lang="en-US" sz="2000" dirty="0">
                <a:latin typeface="Consolas" panose="020B0609020204030204" pitchFamily="49" charset="0"/>
              </a:rPr>
              <a:t>&lt;</a:t>
            </a:r>
            <a:r>
              <a:rPr lang="en-US" sz="2000" dirty="0" err="1">
                <a:latin typeface="Consolas" panose="020B0609020204030204" pitchFamily="49" charset="0"/>
              </a:rPr>
              <a:t>product_class</a:t>
            </a:r>
            <a:r>
              <a:rPr lang="en-US" sz="2000" dirty="0">
                <a:latin typeface="Consolas" panose="020B0609020204030204" pitchFamily="49" charset="0"/>
              </a:rPr>
              <a:t>&gt;</a:t>
            </a:r>
            <a:r>
              <a:rPr lang="en-US" sz="2000" dirty="0" err="1">
                <a:latin typeface="Consolas" panose="020B0609020204030204" pitchFamily="49" charset="0"/>
              </a:rPr>
              <a:t>Product_Observational</a:t>
            </a:r>
            <a:r>
              <a:rPr lang="en-US" sz="2000" dirty="0">
                <a:latin typeface="Consolas" panose="020B0609020204030204" pitchFamily="49" charset="0"/>
              </a:rPr>
              <a:t>&lt;/</a:t>
            </a:r>
            <a:r>
              <a:rPr lang="en-US" sz="2000" dirty="0" err="1">
                <a:latin typeface="Consolas" panose="020B0609020204030204" pitchFamily="49" charset="0"/>
              </a:rPr>
              <a:t>product_class</a:t>
            </a:r>
            <a:r>
              <a:rPr lang="en-US" sz="2000" dirty="0" smtClean="0">
                <a:latin typeface="Consolas" panose="020B0609020204030204" pitchFamily="49" charset="0"/>
              </a:rPr>
              <a:t>&gt;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 smtClean="0">
                <a:latin typeface="Consolas" panose="020B0609020204030204" pitchFamily="49" charset="0"/>
              </a:rPr>
              <a:t>   &lt;</a:t>
            </a:r>
            <a:r>
              <a:rPr lang="en-US" sz="2000" dirty="0" err="1" smtClean="0">
                <a:latin typeface="Consolas" panose="020B0609020204030204" pitchFamily="49" charset="0"/>
              </a:rPr>
              <a:t>Citation_Information</a:t>
            </a:r>
            <a:r>
              <a:rPr lang="en-US" sz="2000" dirty="0" smtClean="0">
                <a:latin typeface="Consolas" panose="020B0609020204030204" pitchFamily="49" charset="0"/>
              </a:rPr>
              <a:t>/&gt;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>
                <a:latin typeface="Consolas" panose="020B0609020204030204" pitchFamily="49" charset="0"/>
              </a:rPr>
              <a:t> </a:t>
            </a:r>
            <a:r>
              <a:rPr lang="en-US" sz="2000" dirty="0" smtClean="0">
                <a:latin typeface="Consolas" panose="020B0609020204030204" pitchFamily="49" charset="0"/>
              </a:rPr>
              <a:t>  &lt;</a:t>
            </a:r>
            <a:r>
              <a:rPr lang="en-US" sz="2000" dirty="0" err="1" smtClean="0">
                <a:latin typeface="Consolas" panose="020B0609020204030204" pitchFamily="49" charset="0"/>
              </a:rPr>
              <a:t>Modification_History</a:t>
            </a:r>
            <a:r>
              <a:rPr lang="en-US" sz="2000" dirty="0" smtClean="0">
                <a:latin typeface="Consolas" panose="020B0609020204030204" pitchFamily="49" charset="0"/>
              </a:rPr>
              <a:t>/&gt;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 smtClean="0">
                <a:latin typeface="Consolas" panose="020B0609020204030204" pitchFamily="49" charset="0"/>
              </a:rPr>
              <a:t>&lt;/</a:t>
            </a:r>
            <a:r>
              <a:rPr lang="en-US" sz="2000" dirty="0" err="1">
                <a:latin typeface="Consolas" panose="020B0609020204030204" pitchFamily="49" charset="0"/>
              </a:rPr>
              <a:t>Identification_Area</a:t>
            </a:r>
            <a:r>
              <a:rPr lang="en-US" sz="2000" dirty="0">
                <a:latin typeface="Consolas" panose="020B0609020204030204" pitchFamily="49" charset="0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3838095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Observation/Context Area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7827783" y="1279524"/>
            <a:ext cx="3840480" cy="4572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000" b="1" i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XML Declaration</a:t>
            </a:r>
            <a:endParaRPr lang="en-US" sz="2000" b="1" i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7827783" y="1756990"/>
            <a:ext cx="3840480" cy="475488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000" b="1" i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Product (Root) Tag</a:t>
            </a:r>
            <a:endParaRPr lang="en-US" sz="2000" b="1" i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7919223" y="2209289"/>
            <a:ext cx="3657600" cy="11430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000" b="1" i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Identification Area</a:t>
            </a:r>
            <a:endParaRPr lang="en-US" sz="2000" b="1" i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7919223" y="3393722"/>
            <a:ext cx="3657600" cy="11430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000" b="1" i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Observation/Context Area</a:t>
            </a:r>
            <a:endParaRPr lang="en-US" sz="2000" b="1" i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919223" y="5076787"/>
            <a:ext cx="3657600" cy="13716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000" b="1" i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File Area</a:t>
            </a:r>
            <a:endParaRPr lang="en-US" sz="2000" b="1" i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838199" y="1278942"/>
            <a:ext cx="4023360" cy="36140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Observation/Context Area</a:t>
            </a:r>
            <a:endParaRPr lang="en-US" sz="2400" b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838200" y="1640348"/>
            <a:ext cx="6898142" cy="30549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400" dirty="0" smtClean="0"/>
              <a:t>Contains product provenance/background</a:t>
            </a:r>
          </a:p>
          <a:p>
            <a:pPr lvl="1"/>
            <a:r>
              <a:rPr lang="en-US" sz="2000" dirty="0" smtClean="0"/>
              <a:t>Observation time</a:t>
            </a:r>
          </a:p>
          <a:p>
            <a:pPr lvl="1"/>
            <a:r>
              <a:rPr lang="en-US" sz="2000" dirty="0" smtClean="0"/>
              <a:t>Scientific content description (science discipline, data processing level, wavelength range, etc.)</a:t>
            </a:r>
          </a:p>
          <a:p>
            <a:pPr lvl="1"/>
            <a:r>
              <a:rPr lang="en-US" sz="2000" dirty="0" smtClean="0"/>
              <a:t>Target</a:t>
            </a:r>
          </a:p>
          <a:p>
            <a:pPr lvl="1"/>
            <a:r>
              <a:rPr lang="en-US" sz="2000" dirty="0" smtClean="0"/>
              <a:t>Source (mission, observatory, instrument, etc.)</a:t>
            </a:r>
          </a:p>
          <a:p>
            <a:pPr lvl="1"/>
            <a:r>
              <a:rPr lang="en-US" sz="2000" dirty="0" smtClean="0"/>
              <a:t>Discipline specific metadata (image display settings, geometry, etc.)</a:t>
            </a:r>
          </a:p>
          <a:p>
            <a:pPr lvl="1"/>
            <a:r>
              <a:rPr lang="en-US" sz="2000" dirty="0" smtClean="0"/>
              <a:t>Mission specific metadata</a:t>
            </a:r>
          </a:p>
        </p:txBody>
      </p:sp>
      <p:sp>
        <p:nvSpPr>
          <p:cNvPr id="18" name="Rectangle 17"/>
          <p:cNvSpPr/>
          <p:nvPr/>
        </p:nvSpPr>
        <p:spPr>
          <a:xfrm>
            <a:off x="7919223" y="4578154"/>
            <a:ext cx="3657600" cy="457200"/>
          </a:xfrm>
          <a:prstGeom prst="rect">
            <a:avLst/>
          </a:prstGeom>
          <a:gradFill>
            <a:gsLst>
              <a:gs pos="0">
                <a:srgbClr val="EC5A5A"/>
              </a:gs>
              <a:gs pos="50000">
                <a:srgbClr val="E73535"/>
              </a:gs>
              <a:gs pos="100000">
                <a:srgbClr val="E4202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000" b="1" i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 List</a:t>
            </a:r>
            <a:endParaRPr lang="en-US" sz="2000" b="1" i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5861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 List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838199" y="1640931"/>
            <a:ext cx="6898142" cy="7750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Contains links to other PDS4 products (by LID/LIDVID) and external publications</a:t>
            </a:r>
          </a:p>
        </p:txBody>
      </p:sp>
      <p:sp>
        <p:nvSpPr>
          <p:cNvPr id="19" name="Rectangle 18"/>
          <p:cNvSpPr/>
          <p:nvPr/>
        </p:nvSpPr>
        <p:spPr>
          <a:xfrm>
            <a:off x="7827783" y="1279524"/>
            <a:ext cx="3840480" cy="4572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000" b="1" i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XML Declaration</a:t>
            </a:r>
            <a:endParaRPr lang="en-US" sz="2000" b="1" i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7827783" y="1756990"/>
            <a:ext cx="3840480" cy="475488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000" b="1" i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Product (Root) Tag</a:t>
            </a:r>
            <a:endParaRPr lang="en-US" sz="2000" b="1" i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7919223" y="2209289"/>
            <a:ext cx="3657600" cy="11430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000" b="1" i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Identification Area</a:t>
            </a:r>
            <a:endParaRPr lang="en-US" sz="2000" b="1" i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7919223" y="3393722"/>
            <a:ext cx="3657600" cy="11430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000" b="1" i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Observation/Context Area</a:t>
            </a:r>
            <a:endParaRPr lang="en-US" sz="2000" b="1" i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919223" y="5076787"/>
            <a:ext cx="3657600" cy="13716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000" b="1" i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File Area</a:t>
            </a:r>
            <a:endParaRPr lang="en-US" sz="2000" b="1" i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919223" y="4578154"/>
            <a:ext cx="3657600" cy="457200"/>
          </a:xfrm>
          <a:prstGeom prst="rect">
            <a:avLst/>
          </a:prstGeom>
          <a:gradFill>
            <a:gsLst>
              <a:gs pos="0">
                <a:srgbClr val="EC5A5A"/>
              </a:gs>
              <a:gs pos="50000">
                <a:srgbClr val="E73535"/>
              </a:gs>
              <a:gs pos="100000">
                <a:srgbClr val="E4202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000" b="1" i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 List</a:t>
            </a:r>
            <a:endParaRPr lang="en-US" sz="2000" b="1" i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838197" y="1294125"/>
            <a:ext cx="2377440" cy="365760"/>
          </a:xfrm>
          <a:prstGeom prst="rect">
            <a:avLst/>
          </a:prstGeom>
          <a:gradFill>
            <a:gsLst>
              <a:gs pos="0">
                <a:srgbClr val="EC5A5A"/>
              </a:gs>
              <a:gs pos="50000">
                <a:srgbClr val="E73535"/>
              </a:gs>
              <a:gs pos="100000">
                <a:srgbClr val="E4202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tIns="0" bIns="0" rtlCol="0" anchor="t" anchorCtr="0"/>
          <a:lstStyle/>
          <a:p>
            <a:r>
              <a:rPr lang="en-US" sz="2400" b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 List</a:t>
            </a:r>
            <a:endParaRPr lang="en-US" sz="2400" b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3215637" y="1257845"/>
            <a:ext cx="1605530" cy="489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400" dirty="0" smtClean="0"/>
              <a:t>(optional)</a:t>
            </a:r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838200" y="2495107"/>
            <a:ext cx="6898143" cy="3822308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buNone/>
            </a:pPr>
            <a:r>
              <a:rPr lang="en-US" sz="2000" dirty="0" smtClean="0">
                <a:latin typeface="Consolas" panose="020B0609020204030204" pitchFamily="49" charset="0"/>
              </a:rPr>
              <a:t>&lt;</a:t>
            </a:r>
            <a:r>
              <a:rPr lang="en-US" sz="2000" dirty="0" err="1">
                <a:latin typeface="Consolas" panose="020B0609020204030204" pitchFamily="49" charset="0"/>
              </a:rPr>
              <a:t>Reference_List</a:t>
            </a:r>
            <a:r>
              <a:rPr lang="en-US" sz="2000" dirty="0">
                <a:latin typeface="Consolas" panose="020B0609020204030204" pitchFamily="49" charset="0"/>
              </a:rPr>
              <a:t>&gt;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 smtClean="0">
                <a:latin typeface="Consolas" panose="020B0609020204030204" pitchFamily="49" charset="0"/>
              </a:rPr>
              <a:t>   </a:t>
            </a:r>
            <a:r>
              <a:rPr lang="en-US" sz="2000" dirty="0">
                <a:latin typeface="Consolas" panose="020B0609020204030204" pitchFamily="49" charset="0"/>
              </a:rPr>
              <a:t>&lt;</a:t>
            </a:r>
            <a:r>
              <a:rPr lang="en-US" sz="2000" dirty="0" err="1">
                <a:latin typeface="Consolas" panose="020B0609020204030204" pitchFamily="49" charset="0"/>
              </a:rPr>
              <a:t>Internal_Reference</a:t>
            </a:r>
            <a:r>
              <a:rPr lang="en-US" sz="2000" dirty="0">
                <a:latin typeface="Consolas" panose="020B0609020204030204" pitchFamily="49" charset="0"/>
              </a:rPr>
              <a:t>&gt;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>
                <a:latin typeface="Consolas" panose="020B0609020204030204" pitchFamily="49" charset="0"/>
              </a:rPr>
              <a:t>   </a:t>
            </a:r>
            <a:r>
              <a:rPr lang="en-US" sz="2000" dirty="0" smtClean="0">
                <a:latin typeface="Consolas" panose="020B0609020204030204" pitchFamily="49" charset="0"/>
              </a:rPr>
              <a:t>   </a:t>
            </a:r>
            <a:r>
              <a:rPr lang="en-US" sz="2000" dirty="0">
                <a:latin typeface="Consolas" panose="020B0609020204030204" pitchFamily="49" charset="0"/>
              </a:rPr>
              <a:t>&lt;</a:t>
            </a:r>
            <a:r>
              <a:rPr lang="en-US" sz="2000" dirty="0" err="1">
                <a:latin typeface="Consolas" panose="020B0609020204030204" pitchFamily="49" charset="0"/>
              </a:rPr>
              <a:t>lidvid_reference</a:t>
            </a:r>
            <a:r>
              <a:rPr lang="en-US" sz="2000" dirty="0">
                <a:latin typeface="Consolas" panose="020B0609020204030204" pitchFamily="49" charset="0"/>
              </a:rPr>
              <a:t>&gt;</a:t>
            </a:r>
            <a:r>
              <a:rPr lang="en-US" sz="2000" dirty="0" err="1">
                <a:latin typeface="Consolas" panose="020B0609020204030204" pitchFamily="49" charset="0"/>
              </a:rPr>
              <a:t>urn:nasa:pds:maven.spice</a:t>
            </a:r>
            <a:r>
              <a:rPr lang="en-US" sz="2000" dirty="0" smtClean="0">
                <a:latin typeface="Consolas" panose="020B0609020204030204" pitchFamily="49" charset="0"/>
              </a:rPr>
              <a:t>: spice_kernels:sclk_mvn_sclkscet_00043.tsc</a:t>
            </a:r>
            <a:r>
              <a:rPr lang="en-US" sz="2000" dirty="0">
                <a:latin typeface="Consolas" panose="020B0609020204030204" pitchFamily="49" charset="0"/>
              </a:rPr>
              <a:t>::</a:t>
            </a:r>
            <a:r>
              <a:rPr lang="en-US" sz="2000" dirty="0" smtClean="0">
                <a:latin typeface="Consolas" panose="020B0609020204030204" pitchFamily="49" charset="0"/>
              </a:rPr>
              <a:t>1.0 &lt;/</a:t>
            </a:r>
            <a:r>
              <a:rPr lang="en-US" sz="2000" dirty="0" err="1">
                <a:latin typeface="Consolas" panose="020B0609020204030204" pitchFamily="49" charset="0"/>
              </a:rPr>
              <a:t>lidvid_reference</a:t>
            </a:r>
            <a:r>
              <a:rPr lang="en-US" sz="2000" dirty="0">
                <a:latin typeface="Consolas" panose="020B0609020204030204" pitchFamily="49" charset="0"/>
              </a:rPr>
              <a:t>&gt;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 smtClean="0">
                <a:latin typeface="Consolas" panose="020B0609020204030204" pitchFamily="49" charset="0"/>
              </a:rPr>
              <a:t>      </a:t>
            </a:r>
            <a:r>
              <a:rPr lang="en-US" sz="2000" dirty="0">
                <a:latin typeface="Consolas" panose="020B0609020204030204" pitchFamily="49" charset="0"/>
              </a:rPr>
              <a:t>&lt;</a:t>
            </a:r>
            <a:r>
              <a:rPr lang="en-US" sz="2000" dirty="0" err="1" smtClean="0">
                <a:latin typeface="Consolas" panose="020B0609020204030204" pitchFamily="49" charset="0"/>
              </a:rPr>
              <a:t>reference_type</a:t>
            </a:r>
            <a:r>
              <a:rPr lang="en-US" sz="2000" dirty="0" smtClean="0">
                <a:latin typeface="Consolas" panose="020B0609020204030204" pitchFamily="49" charset="0"/>
              </a:rPr>
              <a:t>&gt;</a:t>
            </a:r>
            <a:r>
              <a:rPr lang="en-US" sz="2000" dirty="0" err="1" smtClean="0">
                <a:latin typeface="Consolas" panose="020B0609020204030204" pitchFamily="49" charset="0"/>
              </a:rPr>
              <a:t>data_to_spice_kernel</a:t>
            </a:r>
            <a:r>
              <a:rPr lang="en-US" sz="2000" dirty="0" smtClean="0">
                <a:latin typeface="Consolas" panose="020B0609020204030204" pitchFamily="49" charset="0"/>
              </a:rPr>
              <a:t> &lt;/</a:t>
            </a:r>
            <a:r>
              <a:rPr lang="en-US" sz="2000" dirty="0" err="1">
                <a:latin typeface="Consolas" panose="020B0609020204030204" pitchFamily="49" charset="0"/>
              </a:rPr>
              <a:t>reference_type</a:t>
            </a:r>
            <a:r>
              <a:rPr lang="en-US" sz="2000" dirty="0">
                <a:latin typeface="Consolas" panose="020B0609020204030204" pitchFamily="49" charset="0"/>
              </a:rPr>
              <a:t>&gt;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>
                <a:latin typeface="Consolas" panose="020B0609020204030204" pitchFamily="49" charset="0"/>
              </a:rPr>
              <a:t>      </a:t>
            </a:r>
            <a:r>
              <a:rPr lang="en-US" sz="2000" dirty="0" smtClean="0">
                <a:latin typeface="Consolas" panose="020B0609020204030204" pitchFamily="49" charset="0"/>
              </a:rPr>
              <a:t>&lt;</a:t>
            </a:r>
            <a:r>
              <a:rPr lang="en-US" sz="2000" dirty="0">
                <a:latin typeface="Consolas" panose="020B0609020204030204" pitchFamily="49" charset="0"/>
              </a:rPr>
              <a:t>comment&gt;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 smtClean="0">
                <a:latin typeface="Consolas" panose="020B0609020204030204" pitchFamily="49" charset="0"/>
              </a:rPr>
              <a:t>         </a:t>
            </a:r>
            <a:r>
              <a:rPr lang="en-US" sz="2000" dirty="0">
                <a:latin typeface="Consolas" panose="020B0609020204030204" pitchFamily="49" charset="0"/>
              </a:rPr>
              <a:t>This data file was processed using the SPICE MAVEN SCLK kernel: MVN_SCLKSCET.00043.tsc.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 smtClean="0">
                <a:latin typeface="Consolas" panose="020B0609020204030204" pitchFamily="49" charset="0"/>
              </a:rPr>
              <a:t>      &lt;/</a:t>
            </a:r>
            <a:r>
              <a:rPr lang="en-US" sz="2000" dirty="0">
                <a:latin typeface="Consolas" panose="020B0609020204030204" pitchFamily="49" charset="0"/>
              </a:rPr>
              <a:t>comment&gt;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 smtClean="0">
                <a:latin typeface="Consolas" panose="020B0609020204030204" pitchFamily="49" charset="0"/>
              </a:rPr>
              <a:t>   &lt;/</a:t>
            </a:r>
            <a:r>
              <a:rPr lang="en-US" sz="2000" dirty="0" err="1">
                <a:latin typeface="Consolas" panose="020B0609020204030204" pitchFamily="49" charset="0"/>
              </a:rPr>
              <a:t>Internal_Reference</a:t>
            </a:r>
            <a:r>
              <a:rPr lang="en-US" sz="2000" dirty="0" smtClean="0">
                <a:latin typeface="Consolas" panose="020B0609020204030204" pitchFamily="49" charset="0"/>
              </a:rPr>
              <a:t>&gt;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 smtClean="0">
                <a:latin typeface="Consolas" panose="020B0609020204030204" pitchFamily="49" charset="0"/>
              </a:rPr>
              <a:t>&lt;/</a:t>
            </a:r>
            <a:r>
              <a:rPr lang="en-US" sz="2000" dirty="0" err="1">
                <a:latin typeface="Consolas" panose="020B0609020204030204" pitchFamily="49" charset="0"/>
              </a:rPr>
              <a:t>Reference_List</a:t>
            </a:r>
            <a:r>
              <a:rPr lang="en-US" sz="2000" dirty="0">
                <a:latin typeface="Consolas" panose="020B0609020204030204" pitchFamily="49" charset="0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1575509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 Area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7827783" y="1279524"/>
            <a:ext cx="3840480" cy="4572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000" b="1" i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XML Declaration</a:t>
            </a:r>
            <a:endParaRPr lang="en-US" sz="2000" b="1" i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7827783" y="1756990"/>
            <a:ext cx="3840480" cy="475488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000" b="1" i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Product (Root) Tag</a:t>
            </a:r>
            <a:endParaRPr lang="en-US" sz="2000" b="1" i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7919223" y="2209289"/>
            <a:ext cx="3657600" cy="11430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000" b="1" i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Identification Area</a:t>
            </a:r>
            <a:endParaRPr lang="en-US" sz="2000" b="1" i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7919223" y="3393722"/>
            <a:ext cx="3657600" cy="11430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000" b="1" i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Observation/Context Area</a:t>
            </a:r>
            <a:endParaRPr lang="en-US" sz="2000" b="1" i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919223" y="5076787"/>
            <a:ext cx="3657600" cy="13716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000" b="1" i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File Area</a:t>
            </a:r>
            <a:endParaRPr lang="en-US" sz="2000" b="1" i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838200" y="1640930"/>
            <a:ext cx="6898142" cy="30549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400" dirty="0" smtClean="0"/>
              <a:t>Contains a description of the file</a:t>
            </a:r>
          </a:p>
          <a:p>
            <a:pPr lvl="1"/>
            <a:r>
              <a:rPr lang="en-US" sz="2000" dirty="0" smtClean="0"/>
              <a:t>File name</a:t>
            </a:r>
          </a:p>
          <a:p>
            <a:pPr lvl="1"/>
            <a:r>
              <a:rPr lang="en-US" sz="2000" dirty="0" smtClean="0"/>
              <a:t>File statistical information (optional: size, creation date, MD5 checksum)</a:t>
            </a:r>
          </a:p>
          <a:p>
            <a:pPr lvl="1"/>
            <a:r>
              <a:rPr lang="en-US" sz="2000" dirty="0" smtClean="0"/>
              <a:t>File format information</a:t>
            </a:r>
          </a:p>
          <a:p>
            <a:pPr lvl="1"/>
            <a:r>
              <a:rPr lang="en-US" sz="2000" dirty="0" smtClean="0"/>
              <a:t>Data file structural information</a:t>
            </a:r>
          </a:p>
          <a:p>
            <a:pPr lvl="2"/>
            <a:r>
              <a:rPr lang="en-US" sz="1600" dirty="0" smtClean="0"/>
              <a:t>Array element descriptions</a:t>
            </a:r>
          </a:p>
          <a:p>
            <a:pPr lvl="2"/>
            <a:r>
              <a:rPr lang="en-US" sz="1600" dirty="0" smtClean="0"/>
              <a:t>Table record and field descriptions</a:t>
            </a:r>
          </a:p>
        </p:txBody>
      </p:sp>
      <p:sp>
        <p:nvSpPr>
          <p:cNvPr id="18" name="Rectangle 17"/>
          <p:cNvSpPr/>
          <p:nvPr/>
        </p:nvSpPr>
        <p:spPr>
          <a:xfrm>
            <a:off x="7919223" y="4578154"/>
            <a:ext cx="3657600" cy="457200"/>
          </a:xfrm>
          <a:prstGeom prst="rect">
            <a:avLst/>
          </a:prstGeom>
          <a:gradFill>
            <a:gsLst>
              <a:gs pos="0">
                <a:srgbClr val="EC5A5A"/>
              </a:gs>
              <a:gs pos="50000">
                <a:srgbClr val="E73535"/>
              </a:gs>
              <a:gs pos="100000">
                <a:srgbClr val="E4202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000" b="1" i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 List</a:t>
            </a:r>
            <a:endParaRPr lang="en-US" sz="2000" b="1" i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838200" y="1279524"/>
            <a:ext cx="1554480" cy="36140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File Area</a:t>
            </a:r>
            <a:endParaRPr lang="en-US" sz="2400" b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69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2"/>
          <p:cNvSpPr txBox="1">
            <a:spLocks/>
          </p:cNvSpPr>
          <p:nvPr/>
        </p:nvSpPr>
        <p:spPr>
          <a:xfrm>
            <a:off x="838200" y="1640930"/>
            <a:ext cx="6898142" cy="30549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400" dirty="0" smtClean="0"/>
              <a:t>File descriptive information</a:t>
            </a:r>
            <a:endParaRPr lang="en-US" sz="16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 Area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7827783" y="1279524"/>
            <a:ext cx="3840480" cy="4572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000" b="1" i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XML Declaration</a:t>
            </a:r>
            <a:endParaRPr lang="en-US" sz="2000" b="1" i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7827783" y="1756990"/>
            <a:ext cx="3840480" cy="475488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000" b="1" i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Product (Root) Tag</a:t>
            </a:r>
            <a:endParaRPr lang="en-US" sz="2000" b="1" i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7919223" y="2209289"/>
            <a:ext cx="3657600" cy="11430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000" b="1" i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Identification Area</a:t>
            </a:r>
            <a:endParaRPr lang="en-US" sz="2000" b="1" i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7919223" y="3393722"/>
            <a:ext cx="3657600" cy="11430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000" b="1" i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Observation/Context Area</a:t>
            </a:r>
            <a:endParaRPr lang="en-US" sz="2000" b="1" i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919223" y="5076787"/>
            <a:ext cx="3657600" cy="13716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000" b="1" i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File Area</a:t>
            </a:r>
            <a:endParaRPr lang="en-US" sz="2000" b="1" i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919223" y="4578154"/>
            <a:ext cx="3657600" cy="457200"/>
          </a:xfrm>
          <a:prstGeom prst="rect">
            <a:avLst/>
          </a:prstGeom>
          <a:gradFill>
            <a:gsLst>
              <a:gs pos="0">
                <a:srgbClr val="EC5A5A"/>
              </a:gs>
              <a:gs pos="50000">
                <a:srgbClr val="E73535"/>
              </a:gs>
              <a:gs pos="100000">
                <a:srgbClr val="E4202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000" b="1" i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 List</a:t>
            </a:r>
            <a:endParaRPr lang="en-US" sz="2000" b="1" i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838200" y="1279524"/>
            <a:ext cx="1554480" cy="36140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File Area</a:t>
            </a:r>
            <a:endParaRPr lang="en-US" sz="2400" b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838199" y="2525485"/>
            <a:ext cx="11027230" cy="3892095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buNone/>
            </a:pPr>
            <a:r>
              <a:rPr lang="en-US" sz="2000" dirty="0" smtClean="0">
                <a:latin typeface="Consolas" panose="020B0609020204030204" pitchFamily="49" charset="0"/>
              </a:rPr>
              <a:t>&lt;</a:t>
            </a:r>
            <a:r>
              <a:rPr lang="en-US" sz="2000" dirty="0" err="1">
                <a:latin typeface="Consolas" panose="020B0609020204030204" pitchFamily="49" charset="0"/>
              </a:rPr>
              <a:t>File_Area_Observational</a:t>
            </a:r>
            <a:r>
              <a:rPr lang="en-US" sz="2000" dirty="0">
                <a:latin typeface="Consolas" panose="020B0609020204030204" pitchFamily="49" charset="0"/>
              </a:rPr>
              <a:t>&gt;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 smtClean="0">
                <a:latin typeface="Consolas" panose="020B0609020204030204" pitchFamily="49" charset="0"/>
              </a:rPr>
              <a:t>   &lt;</a:t>
            </a:r>
            <a:r>
              <a:rPr lang="en-US" sz="2000" dirty="0">
                <a:latin typeface="Consolas" panose="020B0609020204030204" pitchFamily="49" charset="0"/>
              </a:rPr>
              <a:t>File&gt;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>
                <a:latin typeface="Consolas" panose="020B0609020204030204" pitchFamily="49" charset="0"/>
              </a:rPr>
              <a:t>      </a:t>
            </a:r>
            <a:r>
              <a:rPr lang="en-US" sz="2000" dirty="0" smtClean="0">
                <a:latin typeface="Consolas" panose="020B0609020204030204" pitchFamily="49" charset="0"/>
              </a:rPr>
              <a:t>&lt;</a:t>
            </a:r>
            <a:r>
              <a:rPr lang="en-US" sz="2000" dirty="0" err="1">
                <a:latin typeface="Consolas" panose="020B0609020204030204" pitchFamily="49" charset="0"/>
              </a:rPr>
              <a:t>file_name</a:t>
            </a:r>
            <a:r>
              <a:rPr lang="en-US" sz="2000" dirty="0">
                <a:latin typeface="Consolas" panose="020B0609020204030204" pitchFamily="49" charset="0"/>
              </a:rPr>
              <a:t>&gt;mvn_mag_l2_2017061pc1s_20170302_v01_r01.sts&lt;/</a:t>
            </a:r>
            <a:r>
              <a:rPr lang="en-US" sz="2000" dirty="0" err="1">
                <a:latin typeface="Consolas" panose="020B0609020204030204" pitchFamily="49" charset="0"/>
              </a:rPr>
              <a:t>file_name</a:t>
            </a:r>
            <a:r>
              <a:rPr lang="en-US" sz="2000" dirty="0">
                <a:latin typeface="Consolas" panose="020B0609020204030204" pitchFamily="49" charset="0"/>
              </a:rPr>
              <a:t>&gt;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>
                <a:latin typeface="Consolas" panose="020B0609020204030204" pitchFamily="49" charset="0"/>
              </a:rPr>
              <a:t>      </a:t>
            </a:r>
            <a:r>
              <a:rPr lang="en-US" sz="2000" dirty="0" smtClean="0">
                <a:latin typeface="Consolas" panose="020B0609020204030204" pitchFamily="49" charset="0"/>
              </a:rPr>
              <a:t>&lt;</a:t>
            </a:r>
            <a:r>
              <a:rPr lang="en-US" sz="2000" dirty="0">
                <a:latin typeface="Consolas" panose="020B0609020204030204" pitchFamily="49" charset="0"/>
              </a:rPr>
              <a:t>md5_checksum&gt;d450c2d5c3774b61b835af11d84389eb&lt;/md5_checksum&gt;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 smtClean="0">
                <a:latin typeface="Consolas" panose="020B0609020204030204" pitchFamily="49" charset="0"/>
              </a:rPr>
              <a:t>      </a:t>
            </a:r>
            <a:r>
              <a:rPr lang="en-US" sz="2000" dirty="0">
                <a:latin typeface="Consolas" panose="020B0609020204030204" pitchFamily="49" charset="0"/>
              </a:rPr>
              <a:t>&lt;comment&gt;This file contains vector magnetic field data acquired </a:t>
            </a:r>
            <a:r>
              <a:rPr lang="en-US" sz="2000" dirty="0" smtClean="0">
                <a:latin typeface="Consolas" panose="020B0609020204030204" pitchFamily="49" charset="0"/>
              </a:rPr>
              <a:t>by the</a:t>
            </a:r>
            <a:endParaRPr lang="en-US" sz="2000" dirty="0"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 smtClean="0">
                <a:latin typeface="Consolas" panose="020B0609020204030204" pitchFamily="49" charset="0"/>
              </a:rPr>
              <a:t>         Fluxgate </a:t>
            </a:r>
            <a:r>
              <a:rPr lang="en-US" sz="2000" dirty="0">
                <a:latin typeface="Consolas" panose="020B0609020204030204" pitchFamily="49" charset="0"/>
              </a:rPr>
              <a:t>Magnetometer instrument aboard the MAVEN spacecraft.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>
                <a:latin typeface="Consolas" panose="020B0609020204030204" pitchFamily="49" charset="0"/>
              </a:rPr>
              <a:t> </a:t>
            </a:r>
            <a:r>
              <a:rPr lang="en-US" sz="2000" dirty="0" smtClean="0">
                <a:latin typeface="Consolas" panose="020B0609020204030204" pitchFamily="49" charset="0"/>
              </a:rPr>
              <a:t>        The </a:t>
            </a:r>
            <a:r>
              <a:rPr lang="en-US" sz="2000" dirty="0">
                <a:latin typeface="Consolas" panose="020B0609020204030204" pitchFamily="49" charset="0"/>
              </a:rPr>
              <a:t>data are calibrated and provided in physical units (</a:t>
            </a:r>
            <a:r>
              <a:rPr lang="en-US" sz="2000" dirty="0" err="1">
                <a:latin typeface="Consolas" panose="020B0609020204030204" pitchFamily="49" charset="0"/>
              </a:rPr>
              <a:t>nT</a:t>
            </a:r>
            <a:r>
              <a:rPr lang="en-US" sz="2000" dirty="0">
                <a:latin typeface="Consolas" panose="020B0609020204030204" pitchFamily="49" charset="0"/>
              </a:rPr>
              <a:t>).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 smtClean="0">
                <a:latin typeface="Consolas" panose="020B0609020204030204" pitchFamily="49" charset="0"/>
              </a:rPr>
              <a:t>         The </a:t>
            </a:r>
            <a:r>
              <a:rPr lang="en-US" sz="2000" dirty="0">
                <a:latin typeface="Consolas" panose="020B0609020204030204" pitchFamily="49" charset="0"/>
              </a:rPr>
              <a:t>data has been </a:t>
            </a:r>
            <a:r>
              <a:rPr lang="en-US" sz="2000" dirty="0" err="1">
                <a:latin typeface="Consolas" panose="020B0609020204030204" pitchFamily="49" charset="0"/>
              </a:rPr>
              <a:t>downsampled</a:t>
            </a:r>
            <a:r>
              <a:rPr lang="en-US" sz="2000" dirty="0">
                <a:latin typeface="Consolas" panose="020B0609020204030204" pitchFamily="49" charset="0"/>
              </a:rPr>
              <a:t> to 1 second to provide a more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 smtClean="0">
                <a:latin typeface="Consolas" panose="020B0609020204030204" pitchFamily="49" charset="0"/>
              </a:rPr>
              <a:t>         compact </a:t>
            </a:r>
            <a:r>
              <a:rPr lang="en-US" sz="2000" dirty="0">
                <a:latin typeface="Consolas" panose="020B0609020204030204" pitchFamily="49" charset="0"/>
              </a:rPr>
              <a:t>dataset.  The data are expressed in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 smtClean="0">
                <a:latin typeface="Consolas" panose="020B0609020204030204" pitchFamily="49" charset="0"/>
              </a:rPr>
              <a:t>         </a:t>
            </a:r>
            <a:r>
              <a:rPr lang="en-US" sz="2000" dirty="0" err="1" smtClean="0">
                <a:latin typeface="Consolas" panose="020B0609020204030204" pitchFamily="49" charset="0"/>
              </a:rPr>
              <a:t>Planetocentric</a:t>
            </a:r>
            <a:r>
              <a:rPr lang="en-US" sz="2000" dirty="0" smtClean="0">
                <a:latin typeface="Consolas" panose="020B0609020204030204" pitchFamily="49" charset="0"/>
              </a:rPr>
              <a:t> </a:t>
            </a:r>
            <a:r>
              <a:rPr lang="en-US" sz="2000" dirty="0">
                <a:latin typeface="Consolas" panose="020B0609020204030204" pitchFamily="49" charset="0"/>
              </a:rPr>
              <a:t>coordinates</a:t>
            </a:r>
            <a:r>
              <a:rPr lang="en-US" sz="2000" dirty="0" smtClean="0">
                <a:latin typeface="Consolas" panose="020B0609020204030204" pitchFamily="49" charset="0"/>
              </a:rPr>
              <a:t>.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>
                <a:latin typeface="Consolas" panose="020B0609020204030204" pitchFamily="49" charset="0"/>
              </a:rPr>
              <a:t> </a:t>
            </a:r>
            <a:r>
              <a:rPr lang="en-US" sz="2000" dirty="0" smtClean="0">
                <a:latin typeface="Consolas" panose="020B0609020204030204" pitchFamily="49" charset="0"/>
              </a:rPr>
              <a:t>     &lt;/</a:t>
            </a:r>
            <a:r>
              <a:rPr lang="en-US" sz="2000" dirty="0">
                <a:latin typeface="Consolas" panose="020B0609020204030204" pitchFamily="49" charset="0"/>
              </a:rPr>
              <a:t>comment&gt;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>
                <a:latin typeface="Consolas" panose="020B0609020204030204" pitchFamily="49" charset="0"/>
              </a:rPr>
              <a:t>   </a:t>
            </a:r>
            <a:r>
              <a:rPr lang="en-US" sz="2000" dirty="0" smtClean="0">
                <a:latin typeface="Consolas" panose="020B0609020204030204" pitchFamily="49" charset="0"/>
              </a:rPr>
              <a:t>&lt;/</a:t>
            </a:r>
            <a:r>
              <a:rPr lang="en-US" sz="2000" dirty="0">
                <a:latin typeface="Consolas" panose="020B0609020204030204" pitchFamily="49" charset="0"/>
              </a:rPr>
              <a:t>File&gt;</a:t>
            </a:r>
          </a:p>
        </p:txBody>
      </p:sp>
    </p:spTree>
    <p:extLst>
      <p:ext uri="{BB962C8B-B14F-4D97-AF65-F5344CB8AC3E}">
        <p14:creationId xmlns:p14="http://schemas.microsoft.com/office/powerpoint/2010/main" val="1231331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2"/>
          <p:cNvSpPr txBox="1">
            <a:spLocks/>
          </p:cNvSpPr>
          <p:nvPr/>
        </p:nvSpPr>
        <p:spPr>
          <a:xfrm>
            <a:off x="838200" y="1640930"/>
            <a:ext cx="6898142" cy="30549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400" dirty="0" smtClean="0"/>
              <a:t>Data structure: Fixed width ASCII table</a:t>
            </a:r>
            <a:endParaRPr lang="en-US" sz="16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 Area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7827783" y="1279524"/>
            <a:ext cx="3840480" cy="4572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000" b="1" i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XML Declaration</a:t>
            </a:r>
            <a:endParaRPr lang="en-US" sz="2000" b="1" i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7827783" y="1756990"/>
            <a:ext cx="3840480" cy="475488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000" b="1" i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Product (Root) Tag</a:t>
            </a:r>
            <a:endParaRPr lang="en-US" sz="2000" b="1" i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7919223" y="2209289"/>
            <a:ext cx="3657600" cy="11430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000" b="1" i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Identification Area</a:t>
            </a:r>
            <a:endParaRPr lang="en-US" sz="2000" b="1" i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7919223" y="3393722"/>
            <a:ext cx="3657600" cy="11430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000" b="1" i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Observation/Context Area</a:t>
            </a:r>
            <a:endParaRPr lang="en-US" sz="2000" b="1" i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919223" y="5076787"/>
            <a:ext cx="3657600" cy="13716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000" b="1" i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File Area</a:t>
            </a:r>
            <a:endParaRPr lang="en-US" sz="2000" b="1" i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919223" y="4578154"/>
            <a:ext cx="3657600" cy="457200"/>
          </a:xfrm>
          <a:prstGeom prst="rect">
            <a:avLst/>
          </a:prstGeom>
          <a:gradFill>
            <a:gsLst>
              <a:gs pos="0">
                <a:srgbClr val="EC5A5A"/>
              </a:gs>
              <a:gs pos="50000">
                <a:srgbClr val="E73535"/>
              </a:gs>
              <a:gs pos="100000">
                <a:srgbClr val="E4202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000" b="1" i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 List</a:t>
            </a:r>
            <a:endParaRPr lang="en-US" sz="2000" b="1" i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838200" y="1279524"/>
            <a:ext cx="1554480" cy="36140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File Area</a:t>
            </a:r>
            <a:endParaRPr lang="en-US" sz="2400" b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838199" y="2209289"/>
            <a:ext cx="11027230" cy="4208292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buNone/>
            </a:pPr>
            <a:r>
              <a:rPr lang="en-US" sz="2000" dirty="0">
                <a:latin typeface="Consolas" panose="020B0609020204030204" pitchFamily="49" charset="0"/>
              </a:rPr>
              <a:t>&lt;</a:t>
            </a:r>
            <a:r>
              <a:rPr lang="en-US" sz="2000" dirty="0" err="1">
                <a:latin typeface="Consolas" panose="020B0609020204030204" pitchFamily="49" charset="0"/>
              </a:rPr>
              <a:t>Table_Character</a:t>
            </a:r>
            <a:r>
              <a:rPr lang="en-US" sz="2000" dirty="0">
                <a:latin typeface="Consolas" panose="020B0609020204030204" pitchFamily="49" charset="0"/>
              </a:rPr>
              <a:t>&gt;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>
                <a:latin typeface="Consolas" panose="020B0609020204030204" pitchFamily="49" charset="0"/>
              </a:rPr>
              <a:t>   &lt;offset unit="byte"&gt;112348&lt;/offset&gt;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>
                <a:latin typeface="Consolas" panose="020B0609020204030204" pitchFamily="49" charset="0"/>
              </a:rPr>
              <a:t>   &lt;records&gt;11670&lt;/records&gt;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>
                <a:latin typeface="Consolas" panose="020B0609020204030204" pitchFamily="49" charset="0"/>
              </a:rPr>
              <a:t>   &lt;</a:t>
            </a:r>
            <a:r>
              <a:rPr lang="en-US" sz="2000" dirty="0" err="1">
                <a:latin typeface="Consolas" panose="020B0609020204030204" pitchFamily="49" charset="0"/>
              </a:rPr>
              <a:t>record_delimiter</a:t>
            </a:r>
            <a:r>
              <a:rPr lang="en-US" sz="2000" dirty="0">
                <a:latin typeface="Consolas" panose="020B0609020204030204" pitchFamily="49" charset="0"/>
              </a:rPr>
              <a:t>&gt;Carriage-Return Line-Feed&lt;/</a:t>
            </a:r>
            <a:r>
              <a:rPr lang="en-US" sz="2000" dirty="0" err="1">
                <a:latin typeface="Consolas" panose="020B0609020204030204" pitchFamily="49" charset="0"/>
              </a:rPr>
              <a:t>record_delimiter</a:t>
            </a:r>
            <a:r>
              <a:rPr lang="en-US" sz="2000" dirty="0">
                <a:latin typeface="Consolas" panose="020B0609020204030204" pitchFamily="49" charset="0"/>
              </a:rPr>
              <a:t>&gt;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>
                <a:latin typeface="Consolas" panose="020B0609020204030204" pitchFamily="49" charset="0"/>
              </a:rPr>
              <a:t>   &lt;</a:t>
            </a:r>
            <a:r>
              <a:rPr lang="en-US" sz="2000" dirty="0" err="1">
                <a:latin typeface="Consolas" panose="020B0609020204030204" pitchFamily="49" charset="0"/>
              </a:rPr>
              <a:t>Record_Character</a:t>
            </a:r>
            <a:r>
              <a:rPr lang="en-US" sz="2000" dirty="0">
                <a:latin typeface="Consolas" panose="020B0609020204030204" pitchFamily="49" charset="0"/>
              </a:rPr>
              <a:t>&gt;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>
                <a:latin typeface="Consolas" panose="020B0609020204030204" pitchFamily="49" charset="0"/>
              </a:rPr>
              <a:t>      &lt;fields&gt;235&lt;/fields&gt;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>
                <a:latin typeface="Consolas" panose="020B0609020204030204" pitchFamily="49" charset="0"/>
              </a:rPr>
              <a:t>      &lt;groups&gt;0&lt;/groups&gt;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>
                <a:latin typeface="Consolas" panose="020B0609020204030204" pitchFamily="49" charset="0"/>
              </a:rPr>
              <a:t>      &lt;</a:t>
            </a:r>
            <a:r>
              <a:rPr lang="en-US" sz="2000" dirty="0" err="1">
                <a:latin typeface="Consolas" panose="020B0609020204030204" pitchFamily="49" charset="0"/>
              </a:rPr>
              <a:t>record_length</a:t>
            </a:r>
            <a:r>
              <a:rPr lang="en-US" sz="2000" dirty="0">
                <a:latin typeface="Consolas" panose="020B0609020204030204" pitchFamily="49" charset="0"/>
              </a:rPr>
              <a:t> unit="byte"&gt;3765&lt;/</a:t>
            </a:r>
            <a:r>
              <a:rPr lang="en-US" sz="2000" dirty="0" err="1">
                <a:latin typeface="Consolas" panose="020B0609020204030204" pitchFamily="49" charset="0"/>
              </a:rPr>
              <a:t>record_length</a:t>
            </a:r>
            <a:r>
              <a:rPr lang="en-US" sz="2000" dirty="0">
                <a:latin typeface="Consolas" panose="020B0609020204030204" pitchFamily="49" charset="0"/>
              </a:rPr>
              <a:t>&gt;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>
                <a:latin typeface="Consolas" panose="020B0609020204030204" pitchFamily="49" charset="0"/>
              </a:rPr>
              <a:t>      &lt;</a:t>
            </a:r>
            <a:r>
              <a:rPr lang="en-US" sz="2000" dirty="0" err="1">
                <a:latin typeface="Consolas" panose="020B0609020204030204" pitchFamily="49" charset="0"/>
              </a:rPr>
              <a:t>Field_Character</a:t>
            </a:r>
            <a:r>
              <a:rPr lang="en-US" sz="2000" dirty="0">
                <a:latin typeface="Consolas" panose="020B0609020204030204" pitchFamily="49" charset="0"/>
              </a:rPr>
              <a:t>&gt;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>
                <a:latin typeface="Consolas" panose="020B0609020204030204" pitchFamily="49" charset="0"/>
              </a:rPr>
              <a:t>         &lt;name&gt;Time (UTC/SCET)&lt;/name&gt;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>
                <a:latin typeface="Consolas" panose="020B0609020204030204" pitchFamily="49" charset="0"/>
              </a:rPr>
              <a:t>         &lt;</a:t>
            </a:r>
            <a:r>
              <a:rPr lang="en-US" sz="2000" dirty="0" err="1">
                <a:latin typeface="Consolas" panose="020B0609020204030204" pitchFamily="49" charset="0"/>
              </a:rPr>
              <a:t>field_location</a:t>
            </a:r>
            <a:r>
              <a:rPr lang="en-US" sz="2000" dirty="0">
                <a:latin typeface="Consolas" panose="020B0609020204030204" pitchFamily="49" charset="0"/>
              </a:rPr>
              <a:t> unit="byte"&gt;1&lt;/</a:t>
            </a:r>
            <a:r>
              <a:rPr lang="en-US" sz="2000" dirty="0" err="1">
                <a:latin typeface="Consolas" panose="020B0609020204030204" pitchFamily="49" charset="0"/>
              </a:rPr>
              <a:t>field_location</a:t>
            </a:r>
            <a:r>
              <a:rPr lang="en-US" sz="2000" dirty="0">
                <a:latin typeface="Consolas" panose="020B0609020204030204" pitchFamily="49" charset="0"/>
              </a:rPr>
              <a:t>&gt;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>
                <a:latin typeface="Consolas" panose="020B0609020204030204" pitchFamily="49" charset="0"/>
              </a:rPr>
              <a:t>         &lt;</a:t>
            </a:r>
            <a:r>
              <a:rPr lang="en-US" sz="2000" dirty="0" err="1">
                <a:latin typeface="Consolas" panose="020B0609020204030204" pitchFamily="49" charset="0"/>
              </a:rPr>
              <a:t>data_type</a:t>
            </a:r>
            <a:r>
              <a:rPr lang="en-US" sz="2000" dirty="0">
                <a:latin typeface="Consolas" panose="020B0609020204030204" pitchFamily="49" charset="0"/>
              </a:rPr>
              <a:t>&gt;</a:t>
            </a:r>
            <a:r>
              <a:rPr lang="en-US" sz="2000" dirty="0" err="1">
                <a:latin typeface="Consolas" panose="020B0609020204030204" pitchFamily="49" charset="0"/>
              </a:rPr>
              <a:t>ASCII_Date_Time_YMD</a:t>
            </a:r>
            <a:r>
              <a:rPr lang="en-US" sz="2000" dirty="0">
                <a:latin typeface="Consolas" panose="020B0609020204030204" pitchFamily="49" charset="0"/>
              </a:rPr>
              <a:t>&lt;/</a:t>
            </a:r>
            <a:r>
              <a:rPr lang="en-US" sz="2000" dirty="0" err="1">
                <a:latin typeface="Consolas" panose="020B0609020204030204" pitchFamily="49" charset="0"/>
              </a:rPr>
              <a:t>data_type</a:t>
            </a:r>
            <a:r>
              <a:rPr lang="en-US" sz="2000" dirty="0">
                <a:latin typeface="Consolas" panose="020B0609020204030204" pitchFamily="49" charset="0"/>
              </a:rPr>
              <a:t>&gt;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>
                <a:latin typeface="Consolas" panose="020B0609020204030204" pitchFamily="49" charset="0"/>
              </a:rPr>
              <a:t>         &lt;</a:t>
            </a:r>
            <a:r>
              <a:rPr lang="en-US" sz="2000" dirty="0" err="1">
                <a:latin typeface="Consolas" panose="020B0609020204030204" pitchFamily="49" charset="0"/>
              </a:rPr>
              <a:t>field_length</a:t>
            </a:r>
            <a:r>
              <a:rPr lang="en-US" sz="2000" dirty="0">
                <a:latin typeface="Consolas" panose="020B0609020204030204" pitchFamily="49" charset="0"/>
              </a:rPr>
              <a:t> unit="byte"&gt;19&lt;/</a:t>
            </a:r>
            <a:r>
              <a:rPr lang="en-US" sz="2000" dirty="0" err="1">
                <a:latin typeface="Consolas" panose="020B0609020204030204" pitchFamily="49" charset="0"/>
              </a:rPr>
              <a:t>field_length</a:t>
            </a:r>
            <a:r>
              <a:rPr lang="en-US" sz="2000" dirty="0">
                <a:latin typeface="Consolas" panose="020B0609020204030204" pitchFamily="49" charset="0"/>
              </a:rPr>
              <a:t>&gt;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>
                <a:latin typeface="Consolas" panose="020B0609020204030204" pitchFamily="49" charset="0"/>
              </a:rPr>
              <a:t>      &lt;/</a:t>
            </a:r>
            <a:r>
              <a:rPr lang="en-US" sz="2000" dirty="0" err="1">
                <a:latin typeface="Consolas" panose="020B0609020204030204" pitchFamily="49" charset="0"/>
              </a:rPr>
              <a:t>Field_Character</a:t>
            </a:r>
            <a:r>
              <a:rPr lang="en-US" sz="2000" dirty="0">
                <a:latin typeface="Consolas" panose="020B0609020204030204" pitchFamily="49" charset="0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2542077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 Area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7827783" y="1279524"/>
            <a:ext cx="3840480" cy="4572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000" b="1" i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XML Declaration</a:t>
            </a:r>
            <a:endParaRPr lang="en-US" sz="2000" b="1" i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7827783" y="1756990"/>
            <a:ext cx="3840480" cy="475488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000" b="1" i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Product (Root) Tag</a:t>
            </a:r>
            <a:endParaRPr lang="en-US" sz="2000" b="1" i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7919223" y="2209289"/>
            <a:ext cx="3657600" cy="11430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000" b="1" i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Identification Area</a:t>
            </a:r>
            <a:endParaRPr lang="en-US" sz="2000" b="1" i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7919223" y="3393722"/>
            <a:ext cx="3657600" cy="11430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000" b="1" i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Observation/Context Area</a:t>
            </a:r>
            <a:endParaRPr lang="en-US" sz="2000" b="1" i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919223" y="5076787"/>
            <a:ext cx="3657600" cy="13716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000" b="1" i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File Area</a:t>
            </a:r>
            <a:endParaRPr lang="en-US" sz="2000" b="1" i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919223" y="4578154"/>
            <a:ext cx="3657600" cy="457200"/>
          </a:xfrm>
          <a:prstGeom prst="rect">
            <a:avLst/>
          </a:prstGeom>
          <a:gradFill>
            <a:gsLst>
              <a:gs pos="0">
                <a:srgbClr val="EC5A5A"/>
              </a:gs>
              <a:gs pos="50000">
                <a:srgbClr val="E73535"/>
              </a:gs>
              <a:gs pos="100000">
                <a:srgbClr val="E4202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000" b="1" i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 List</a:t>
            </a:r>
            <a:endParaRPr lang="en-US" sz="2000" b="1" i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838200" y="1600200"/>
            <a:ext cx="11027230" cy="5257801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buNone/>
            </a:pPr>
            <a:r>
              <a:rPr lang="en-US" sz="2000" dirty="0">
                <a:latin typeface="Consolas" panose="020B0609020204030204" pitchFamily="49" charset="0"/>
              </a:rPr>
              <a:t> &lt;Array&gt;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>
                <a:latin typeface="Consolas" panose="020B0609020204030204" pitchFamily="49" charset="0"/>
              </a:rPr>
              <a:t>         &lt;name&gt;</a:t>
            </a:r>
            <a:r>
              <a:rPr lang="en-US" sz="2000" dirty="0" err="1">
                <a:latin typeface="Consolas" panose="020B0609020204030204" pitchFamily="49" charset="0"/>
              </a:rPr>
              <a:t>diff_en_fluxes</a:t>
            </a:r>
            <a:r>
              <a:rPr lang="en-US" sz="2000" dirty="0">
                <a:latin typeface="Consolas" panose="020B0609020204030204" pitchFamily="49" charset="0"/>
              </a:rPr>
              <a:t>&lt;/name&gt;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>
                <a:latin typeface="Consolas" panose="020B0609020204030204" pitchFamily="49" charset="0"/>
              </a:rPr>
              <a:t>         &lt;</a:t>
            </a:r>
            <a:r>
              <a:rPr lang="en-US" sz="2000" dirty="0" err="1">
                <a:latin typeface="Consolas" panose="020B0609020204030204" pitchFamily="49" charset="0"/>
              </a:rPr>
              <a:t>local_identifier</a:t>
            </a:r>
            <a:r>
              <a:rPr lang="en-US" sz="2000" dirty="0">
                <a:latin typeface="Consolas" panose="020B0609020204030204" pitchFamily="49" charset="0"/>
              </a:rPr>
              <a:t>&gt;</a:t>
            </a:r>
            <a:r>
              <a:rPr lang="en-US" sz="2000" dirty="0" err="1">
                <a:latin typeface="Consolas" panose="020B0609020204030204" pitchFamily="49" charset="0"/>
              </a:rPr>
              <a:t>diff_en_fluxes</a:t>
            </a:r>
            <a:r>
              <a:rPr lang="en-US" sz="2000" dirty="0">
                <a:latin typeface="Consolas" panose="020B0609020204030204" pitchFamily="49" charset="0"/>
              </a:rPr>
              <a:t>&lt;/</a:t>
            </a:r>
            <a:r>
              <a:rPr lang="en-US" sz="2000" dirty="0" err="1">
                <a:latin typeface="Consolas" panose="020B0609020204030204" pitchFamily="49" charset="0"/>
              </a:rPr>
              <a:t>local_identifier</a:t>
            </a:r>
            <a:r>
              <a:rPr lang="en-US" sz="2000" dirty="0">
                <a:latin typeface="Consolas" panose="020B0609020204030204" pitchFamily="49" charset="0"/>
              </a:rPr>
              <a:t>&gt;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>
                <a:latin typeface="Consolas" panose="020B0609020204030204" pitchFamily="49" charset="0"/>
              </a:rPr>
              <a:t>         &lt;offset unit="byte"&gt;132880646&lt;/offset&gt;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>
                <a:latin typeface="Consolas" panose="020B0609020204030204" pitchFamily="49" charset="0"/>
              </a:rPr>
              <a:t>         &lt;axes&gt;4&lt;/axes&gt;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>
                <a:latin typeface="Consolas" panose="020B0609020204030204" pitchFamily="49" charset="0"/>
              </a:rPr>
              <a:t>         &lt;</a:t>
            </a:r>
            <a:r>
              <a:rPr lang="en-US" sz="2000" dirty="0" err="1">
                <a:latin typeface="Consolas" panose="020B0609020204030204" pitchFamily="49" charset="0"/>
              </a:rPr>
              <a:t>axis_index_order</a:t>
            </a:r>
            <a:r>
              <a:rPr lang="en-US" sz="2000" dirty="0">
                <a:latin typeface="Consolas" panose="020B0609020204030204" pitchFamily="49" charset="0"/>
              </a:rPr>
              <a:t>&gt;Last Index Fastest&lt;/</a:t>
            </a:r>
            <a:r>
              <a:rPr lang="en-US" sz="2000" dirty="0" err="1">
                <a:latin typeface="Consolas" panose="020B0609020204030204" pitchFamily="49" charset="0"/>
              </a:rPr>
              <a:t>axis_index_order</a:t>
            </a:r>
            <a:r>
              <a:rPr lang="en-US" sz="2000" dirty="0">
                <a:latin typeface="Consolas" panose="020B0609020204030204" pitchFamily="49" charset="0"/>
              </a:rPr>
              <a:t>&gt;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>
                <a:latin typeface="Consolas" panose="020B0609020204030204" pitchFamily="49" charset="0"/>
              </a:rPr>
              <a:t>         &lt;description&gt;Calibrated differential energy flux&lt;/description&gt;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>
                <a:latin typeface="Consolas" panose="020B0609020204030204" pitchFamily="49" charset="0"/>
              </a:rPr>
              <a:t>         &lt;</a:t>
            </a:r>
            <a:r>
              <a:rPr lang="en-US" sz="2000" dirty="0" err="1">
                <a:latin typeface="Consolas" panose="020B0609020204030204" pitchFamily="49" charset="0"/>
              </a:rPr>
              <a:t>Element_Array</a:t>
            </a:r>
            <a:r>
              <a:rPr lang="en-US" sz="2000" dirty="0">
                <a:latin typeface="Consolas" panose="020B0609020204030204" pitchFamily="49" charset="0"/>
              </a:rPr>
              <a:t>&gt;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>
                <a:latin typeface="Consolas" panose="020B0609020204030204" pitchFamily="49" charset="0"/>
              </a:rPr>
              <a:t>            &lt;</a:t>
            </a:r>
            <a:r>
              <a:rPr lang="en-US" sz="2000" dirty="0" err="1">
                <a:latin typeface="Consolas" panose="020B0609020204030204" pitchFamily="49" charset="0"/>
              </a:rPr>
              <a:t>data_type</a:t>
            </a:r>
            <a:r>
              <a:rPr lang="en-US" sz="2000" dirty="0">
                <a:latin typeface="Consolas" panose="020B0609020204030204" pitchFamily="49" charset="0"/>
              </a:rPr>
              <a:t>&gt;IEEE754MSBSingle&lt;/</a:t>
            </a:r>
            <a:r>
              <a:rPr lang="en-US" sz="2000" dirty="0" err="1">
                <a:latin typeface="Consolas" panose="020B0609020204030204" pitchFamily="49" charset="0"/>
              </a:rPr>
              <a:t>data_type</a:t>
            </a:r>
            <a:r>
              <a:rPr lang="en-US" sz="2000" dirty="0">
                <a:latin typeface="Consolas" panose="020B0609020204030204" pitchFamily="49" charset="0"/>
              </a:rPr>
              <a:t>&gt;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>
                <a:latin typeface="Consolas" panose="020B0609020204030204" pitchFamily="49" charset="0"/>
              </a:rPr>
              <a:t>            &lt;unit&gt;eV/[eV cm^2 </a:t>
            </a:r>
            <a:r>
              <a:rPr lang="en-US" sz="2000" dirty="0" err="1">
                <a:latin typeface="Consolas" panose="020B0609020204030204" pitchFamily="49" charset="0"/>
              </a:rPr>
              <a:t>sr</a:t>
            </a:r>
            <a:r>
              <a:rPr lang="en-US" sz="2000" dirty="0">
                <a:latin typeface="Consolas" panose="020B0609020204030204" pitchFamily="49" charset="0"/>
              </a:rPr>
              <a:t> s]&lt;/unit&gt;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>
                <a:latin typeface="Consolas" panose="020B0609020204030204" pitchFamily="49" charset="0"/>
              </a:rPr>
              <a:t>         &lt;/</a:t>
            </a:r>
            <a:r>
              <a:rPr lang="en-US" sz="2000" dirty="0" err="1">
                <a:latin typeface="Consolas" panose="020B0609020204030204" pitchFamily="49" charset="0"/>
              </a:rPr>
              <a:t>Element_Array</a:t>
            </a:r>
            <a:r>
              <a:rPr lang="en-US" sz="2000" dirty="0">
                <a:latin typeface="Consolas" panose="020B0609020204030204" pitchFamily="49" charset="0"/>
              </a:rPr>
              <a:t>&gt;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>
                <a:latin typeface="Consolas" panose="020B0609020204030204" pitchFamily="49" charset="0"/>
              </a:rPr>
              <a:t>          &lt;</a:t>
            </a:r>
            <a:r>
              <a:rPr lang="en-US" sz="2000" dirty="0" err="1">
                <a:latin typeface="Consolas" panose="020B0609020204030204" pitchFamily="49" charset="0"/>
              </a:rPr>
              <a:t>Axis_Array</a:t>
            </a:r>
            <a:r>
              <a:rPr lang="en-US" sz="2000" dirty="0">
                <a:latin typeface="Consolas" panose="020B0609020204030204" pitchFamily="49" charset="0"/>
              </a:rPr>
              <a:t>&gt;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>
                <a:latin typeface="Consolas" panose="020B0609020204030204" pitchFamily="49" charset="0"/>
              </a:rPr>
              <a:t>            &lt;</a:t>
            </a:r>
            <a:r>
              <a:rPr lang="en-US" sz="2000" dirty="0" err="1">
                <a:latin typeface="Consolas" panose="020B0609020204030204" pitchFamily="49" charset="0"/>
              </a:rPr>
              <a:t>axis_name</a:t>
            </a:r>
            <a:r>
              <a:rPr lang="en-US" sz="2000" dirty="0">
                <a:latin typeface="Consolas" panose="020B0609020204030204" pitchFamily="49" charset="0"/>
              </a:rPr>
              <a:t>&gt;time&lt;/</a:t>
            </a:r>
            <a:r>
              <a:rPr lang="en-US" sz="2000" dirty="0" err="1">
                <a:latin typeface="Consolas" panose="020B0609020204030204" pitchFamily="49" charset="0"/>
              </a:rPr>
              <a:t>axis_name</a:t>
            </a:r>
            <a:r>
              <a:rPr lang="en-US" sz="2000" dirty="0">
                <a:latin typeface="Consolas" panose="020B0609020204030204" pitchFamily="49" charset="0"/>
              </a:rPr>
              <a:t>&gt;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>
                <a:latin typeface="Consolas" panose="020B0609020204030204" pitchFamily="49" charset="0"/>
              </a:rPr>
              <a:t>            &lt;elements&gt;5400&lt;/elements&gt;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>
                <a:latin typeface="Consolas" panose="020B0609020204030204" pitchFamily="49" charset="0"/>
              </a:rPr>
              <a:t>            &lt;</a:t>
            </a:r>
            <a:r>
              <a:rPr lang="en-US" sz="2000" dirty="0" err="1">
                <a:latin typeface="Consolas" panose="020B0609020204030204" pitchFamily="49" charset="0"/>
              </a:rPr>
              <a:t>sequence_number</a:t>
            </a:r>
            <a:r>
              <a:rPr lang="en-US" sz="2000" dirty="0">
                <a:latin typeface="Consolas" panose="020B0609020204030204" pitchFamily="49" charset="0"/>
              </a:rPr>
              <a:t>&gt;1&lt;/</a:t>
            </a:r>
            <a:r>
              <a:rPr lang="en-US" sz="2000" dirty="0" err="1">
                <a:latin typeface="Consolas" panose="020B0609020204030204" pitchFamily="49" charset="0"/>
              </a:rPr>
              <a:t>sequence_number</a:t>
            </a:r>
            <a:r>
              <a:rPr lang="en-US" sz="2000" dirty="0">
                <a:latin typeface="Consolas" panose="020B0609020204030204" pitchFamily="49" charset="0"/>
              </a:rPr>
              <a:t>&gt;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>
                <a:latin typeface="Consolas" panose="020B0609020204030204" pitchFamily="49" charset="0"/>
              </a:rPr>
              <a:t>         &lt;/</a:t>
            </a:r>
            <a:r>
              <a:rPr lang="en-US" sz="2000" dirty="0" err="1">
                <a:latin typeface="Consolas" panose="020B0609020204030204" pitchFamily="49" charset="0"/>
              </a:rPr>
              <a:t>Axis_Array</a:t>
            </a:r>
            <a:r>
              <a:rPr lang="en-US" sz="2000" dirty="0">
                <a:latin typeface="Consolas" panose="020B0609020204030204" pitchFamily="49" charset="0"/>
              </a:rPr>
              <a:t>&gt;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>
                <a:latin typeface="Consolas" panose="020B0609020204030204" pitchFamily="49" charset="0"/>
              </a:rPr>
              <a:t>          &lt;</a:t>
            </a:r>
            <a:r>
              <a:rPr lang="en-US" sz="2000" dirty="0" err="1">
                <a:latin typeface="Consolas" panose="020B0609020204030204" pitchFamily="49" charset="0"/>
              </a:rPr>
              <a:t>Axis_Array</a:t>
            </a:r>
            <a:r>
              <a:rPr lang="en-US" sz="2000" dirty="0">
                <a:latin typeface="Consolas" panose="020B0609020204030204" pitchFamily="49" charset="0"/>
              </a:rPr>
              <a:t>&gt;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>
                <a:latin typeface="Consolas" panose="020B0609020204030204" pitchFamily="49" charset="0"/>
              </a:rPr>
              <a:t>            &lt;</a:t>
            </a:r>
            <a:r>
              <a:rPr lang="en-US" sz="2000" dirty="0" err="1">
                <a:latin typeface="Consolas" panose="020B0609020204030204" pitchFamily="49" charset="0"/>
              </a:rPr>
              <a:t>axis_name</a:t>
            </a:r>
            <a:r>
              <a:rPr lang="en-US" sz="2000" dirty="0">
                <a:latin typeface="Consolas" panose="020B0609020204030204" pitchFamily="49" charset="0"/>
              </a:rPr>
              <a:t>&gt;elevation angle&lt;/</a:t>
            </a:r>
            <a:r>
              <a:rPr lang="en-US" sz="2000" dirty="0" err="1">
                <a:latin typeface="Consolas" panose="020B0609020204030204" pitchFamily="49" charset="0"/>
              </a:rPr>
              <a:t>axis_name</a:t>
            </a:r>
            <a:r>
              <a:rPr lang="en-US" sz="2000" dirty="0">
                <a:latin typeface="Consolas" panose="020B0609020204030204" pitchFamily="49" charset="0"/>
              </a:rPr>
              <a:t>&gt;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>
                <a:latin typeface="Consolas" panose="020B0609020204030204" pitchFamily="49" charset="0"/>
              </a:rPr>
              <a:t>            &lt;elements&gt;6&lt;/elements&gt;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>
                <a:latin typeface="Consolas" panose="020B0609020204030204" pitchFamily="49" charset="0"/>
              </a:rPr>
              <a:t>            &lt;</a:t>
            </a:r>
            <a:r>
              <a:rPr lang="en-US" sz="2000" dirty="0" err="1">
                <a:latin typeface="Consolas" panose="020B0609020204030204" pitchFamily="49" charset="0"/>
              </a:rPr>
              <a:t>sequence_number</a:t>
            </a:r>
            <a:r>
              <a:rPr lang="en-US" sz="2000" dirty="0">
                <a:latin typeface="Consolas" panose="020B0609020204030204" pitchFamily="49" charset="0"/>
              </a:rPr>
              <a:t>&gt;2&lt;/</a:t>
            </a:r>
            <a:r>
              <a:rPr lang="en-US" sz="2000" dirty="0" err="1">
                <a:latin typeface="Consolas" panose="020B0609020204030204" pitchFamily="49" charset="0"/>
              </a:rPr>
              <a:t>sequence_number</a:t>
            </a:r>
            <a:r>
              <a:rPr lang="en-US" sz="2000" dirty="0">
                <a:latin typeface="Consolas" panose="020B0609020204030204" pitchFamily="49" charset="0"/>
              </a:rPr>
              <a:t>&gt;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>
                <a:latin typeface="Consolas" panose="020B0609020204030204" pitchFamily="49" charset="0"/>
              </a:rPr>
              <a:t>         &lt;/</a:t>
            </a:r>
            <a:r>
              <a:rPr lang="en-US" sz="2000" dirty="0" err="1">
                <a:latin typeface="Consolas" panose="020B0609020204030204" pitchFamily="49" charset="0"/>
              </a:rPr>
              <a:t>Axis_Array</a:t>
            </a:r>
            <a:r>
              <a:rPr lang="en-US" sz="2000" dirty="0" smtClean="0">
                <a:latin typeface="Consolas" panose="020B0609020204030204" pitchFamily="49" charset="0"/>
              </a:rPr>
              <a:t>&gt;</a:t>
            </a:r>
            <a:endParaRPr lang="en-US" sz="2000" dirty="0">
              <a:latin typeface="Consolas" panose="020B0609020204030204" pitchFamily="49" charset="0"/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838200" y="1183730"/>
            <a:ext cx="6898142" cy="30549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400" dirty="0" smtClean="0"/>
              <a:t>Data structure: Array (CDF)</a:t>
            </a: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2305367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are PDS and PDS4?</a:t>
            </a:r>
            <a:endParaRPr lang="en-US" dirty="0"/>
          </a:p>
        </p:txBody>
      </p:sp>
      <p:pic>
        <p:nvPicPr>
          <p:cNvPr id="9" name="Content Placeholder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932" y="1280442"/>
            <a:ext cx="2517289" cy="1500858"/>
          </a:xfrm>
          <a:prstGeom prst="rect">
            <a:avLst/>
          </a:prstGeom>
        </p:spPr>
      </p:pic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2988859" y="1229909"/>
            <a:ext cx="8887701" cy="1551391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The </a:t>
            </a:r>
            <a:r>
              <a:rPr lang="en-US" sz="4000" b="1" dirty="0"/>
              <a:t>Planetary Data </a:t>
            </a:r>
            <a:r>
              <a:rPr lang="en-US" sz="4000" b="1" dirty="0" smtClean="0"/>
              <a:t>System </a:t>
            </a:r>
            <a:r>
              <a:rPr lang="en-US" dirty="0" smtClean="0"/>
              <a:t>(PDS) is NASA’s repository for the distribution and long term preservation of NASA planetary data.</a:t>
            </a:r>
            <a:endParaRPr lang="en-US" dirty="0"/>
          </a:p>
          <a:p>
            <a:endParaRPr lang="en-US" dirty="0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3698830" y="1231365"/>
            <a:ext cx="5723038" cy="6929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4000" b="1" dirty="0" smtClean="0"/>
              <a:t>Planetary Data System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2988860" y="2777521"/>
            <a:ext cx="8887701" cy="1060134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sz="4000" b="1" dirty="0" smtClean="0"/>
              <a:t>PDS Archive</a:t>
            </a:r>
            <a:r>
              <a:rPr lang="en-US" dirty="0"/>
              <a:t> </a:t>
            </a:r>
            <a:r>
              <a:rPr lang="en-US" dirty="0" smtClean="0"/>
              <a:t>is the digital data repository maintained by PDS.</a:t>
            </a: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3698833" y="2777042"/>
            <a:ext cx="3627846" cy="6869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4000" b="1" dirty="0" smtClean="0"/>
              <a:t>PDS Archive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18" name="Content Placeholder 2"/>
          <p:cNvSpPr txBox="1">
            <a:spLocks/>
          </p:cNvSpPr>
          <p:nvPr/>
        </p:nvSpPr>
        <p:spPr>
          <a:xfrm>
            <a:off x="2912221" y="3834356"/>
            <a:ext cx="8741529" cy="150129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sz="4000" b="1" dirty="0" smtClean="0"/>
              <a:t>PDS Standard</a:t>
            </a:r>
            <a:r>
              <a:rPr lang="en-US" dirty="0"/>
              <a:t> </a:t>
            </a:r>
            <a:r>
              <a:rPr lang="en-US" dirty="0" smtClean="0"/>
              <a:t>are requirements and constraints designed to insure the usability of data in the PDS Archive throughout the lifetime of the archive.</a:t>
            </a: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997" y="4385456"/>
            <a:ext cx="1735157" cy="1600200"/>
          </a:xfrm>
          <a:prstGeom prst="rect">
            <a:avLst/>
          </a:prstGeom>
        </p:spPr>
      </p:pic>
      <p:sp>
        <p:nvSpPr>
          <p:cNvPr id="20" name="Content Placeholder 2"/>
          <p:cNvSpPr txBox="1">
            <a:spLocks/>
          </p:cNvSpPr>
          <p:nvPr/>
        </p:nvSpPr>
        <p:spPr>
          <a:xfrm>
            <a:off x="3627843" y="3834356"/>
            <a:ext cx="3627846" cy="6869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4000" b="1" dirty="0" smtClean="0"/>
              <a:t>PDS Standard</a:t>
            </a:r>
            <a:endParaRPr lang="en-US" dirty="0" smtClean="0"/>
          </a:p>
          <a:p>
            <a:endParaRPr lang="en-US" dirty="0"/>
          </a:p>
        </p:txBody>
      </p:sp>
      <p:grpSp>
        <p:nvGrpSpPr>
          <p:cNvPr id="12" name="Group 11"/>
          <p:cNvGrpSpPr>
            <a:grpSpLocks noChangeAspect="1"/>
          </p:cNvGrpSpPr>
          <p:nvPr/>
        </p:nvGrpSpPr>
        <p:grpSpPr>
          <a:xfrm>
            <a:off x="537923" y="2841796"/>
            <a:ext cx="2231306" cy="1193800"/>
            <a:chOff x="152273" y="1607185"/>
            <a:chExt cx="5786739" cy="3096039"/>
          </a:xfrm>
        </p:grpSpPr>
        <p:sp>
          <p:nvSpPr>
            <p:cNvPr id="13" name="Flowchart: Magnetic Disk 12"/>
            <p:cNvSpPr>
              <a:spLocks noChangeAspect="1"/>
            </p:cNvSpPr>
            <p:nvPr/>
          </p:nvSpPr>
          <p:spPr>
            <a:xfrm>
              <a:off x="152273" y="1607185"/>
              <a:ext cx="2735876" cy="2188701"/>
            </a:xfrm>
            <a:prstGeom prst="flowChartMagneticDisk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lowchart: Magnetic Disk 13"/>
            <p:cNvSpPr>
              <a:spLocks noChangeAspect="1"/>
            </p:cNvSpPr>
            <p:nvPr/>
          </p:nvSpPr>
          <p:spPr>
            <a:xfrm>
              <a:off x="3203136" y="1607185"/>
              <a:ext cx="2735876" cy="2188701"/>
            </a:xfrm>
            <a:prstGeom prst="flowChartMagneticDisk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lowchart: Magnetic Disk 14"/>
            <p:cNvSpPr>
              <a:spLocks noChangeAspect="1"/>
            </p:cNvSpPr>
            <p:nvPr/>
          </p:nvSpPr>
          <p:spPr>
            <a:xfrm>
              <a:off x="1677705" y="2514523"/>
              <a:ext cx="2735876" cy="2188701"/>
            </a:xfrm>
            <a:prstGeom prst="flowChartMagneticDisk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1" name="Content Placeholder 2"/>
          <p:cNvSpPr txBox="1">
            <a:spLocks/>
          </p:cNvSpPr>
          <p:nvPr/>
        </p:nvSpPr>
        <p:spPr>
          <a:xfrm>
            <a:off x="2912221" y="5371309"/>
            <a:ext cx="8162036" cy="11147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4000" b="1" dirty="0" smtClean="0"/>
              <a:t>PDS4 </a:t>
            </a:r>
            <a:r>
              <a:rPr lang="en-US" dirty="0" smtClean="0"/>
              <a:t>is the latest version of the PDS Standard. PDS4 is </a:t>
            </a:r>
            <a:r>
              <a:rPr lang="en-US" sz="3200" b="1" dirty="0" smtClean="0"/>
              <a:t>not</a:t>
            </a:r>
            <a:r>
              <a:rPr lang="en-US" sz="3200" dirty="0" smtClean="0"/>
              <a:t> </a:t>
            </a:r>
            <a:r>
              <a:rPr lang="en-US" dirty="0" smtClean="0"/>
              <a:t>a data format!</a:t>
            </a:r>
          </a:p>
          <a:p>
            <a:endParaRPr lang="en-US" dirty="0"/>
          </a:p>
        </p:txBody>
      </p:sp>
      <p:sp>
        <p:nvSpPr>
          <p:cNvPr id="22" name="Content Placeholder 2"/>
          <p:cNvSpPr txBox="1">
            <a:spLocks/>
          </p:cNvSpPr>
          <p:nvPr/>
        </p:nvSpPr>
        <p:spPr>
          <a:xfrm>
            <a:off x="2912221" y="5371619"/>
            <a:ext cx="1589941" cy="6929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4000" b="1" dirty="0" smtClean="0"/>
              <a:t>PDS4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1001035" y="5371309"/>
            <a:ext cx="1055289" cy="338554"/>
          </a:xfrm>
          <a:prstGeom prst="rect">
            <a:avLst/>
          </a:prstGeom>
          <a:noFill/>
          <a:scene3d>
            <a:camera prst="orthographicFront">
              <a:rot lat="1566000" lon="18858000" rev="20148000"/>
            </a:camera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</a:rPr>
              <a:t>4</a:t>
            </a:r>
            <a:r>
              <a:rPr lang="en-US" sz="1600" b="1" baseline="30000" dirty="0" smtClean="0">
                <a:solidFill>
                  <a:schemeClr val="bg1"/>
                </a:solidFill>
              </a:rPr>
              <a:t>th</a:t>
            </a:r>
            <a:r>
              <a:rPr lang="en-US" sz="1600" b="1" dirty="0" smtClean="0">
                <a:solidFill>
                  <a:schemeClr val="bg1"/>
                </a:solidFill>
              </a:rPr>
              <a:t> Edition</a:t>
            </a:r>
            <a:endParaRPr lang="en-US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201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  <p:bldP spid="11" grpId="0"/>
      <p:bldP spid="16" grpId="0" animBg="1"/>
      <p:bldP spid="17" grpId="0"/>
      <p:bldP spid="18" grpId="0" animBg="1"/>
      <p:bldP spid="20" grpId="0"/>
      <p:bldP spid="21" grpId="0"/>
      <p:bldP spid="22" grpId="0"/>
      <p:bldP spid="26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 Area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7827783" y="1279524"/>
            <a:ext cx="3840480" cy="4572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000" b="1" i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XML Declaration</a:t>
            </a:r>
            <a:endParaRPr lang="en-US" sz="2000" b="1" i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7827783" y="1756990"/>
            <a:ext cx="3840480" cy="475488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000" b="1" i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Product (Root) Tag</a:t>
            </a:r>
            <a:endParaRPr lang="en-US" sz="2000" b="1" i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7919223" y="2209289"/>
            <a:ext cx="3657600" cy="11430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000" b="1" i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Identification Area</a:t>
            </a:r>
            <a:endParaRPr lang="en-US" sz="2000" b="1" i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7919223" y="3393722"/>
            <a:ext cx="3657600" cy="11430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000" b="1" i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Observation/Context Area</a:t>
            </a:r>
            <a:endParaRPr lang="en-US" sz="2000" b="1" i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919223" y="5076787"/>
            <a:ext cx="3657600" cy="13716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000" b="1" i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File Area</a:t>
            </a:r>
            <a:endParaRPr lang="en-US" sz="2000" b="1" i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919223" y="4578154"/>
            <a:ext cx="3657600" cy="457200"/>
          </a:xfrm>
          <a:prstGeom prst="rect">
            <a:avLst/>
          </a:prstGeom>
          <a:gradFill>
            <a:gsLst>
              <a:gs pos="0">
                <a:srgbClr val="EC5A5A"/>
              </a:gs>
              <a:gs pos="50000">
                <a:srgbClr val="E73535"/>
              </a:gs>
              <a:gs pos="100000">
                <a:srgbClr val="E4202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000" b="1" i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 List</a:t>
            </a:r>
            <a:endParaRPr lang="en-US" sz="2000" b="1" i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838200" y="1524000"/>
            <a:ext cx="11027230" cy="5334001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 &lt;Header&gt;</a:t>
            </a:r>
            <a:b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</a:br>
            <a: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      &lt;</a:t>
            </a:r>
            <a:r>
              <a:rPr lang="en-US" sz="2000" dirty="0" err="1">
                <a:latin typeface="Consolas" panose="020B0609020204030204" pitchFamily="49" charset="0"/>
                <a:cs typeface="Courier New" panose="02070309020205020404" pitchFamily="49" charset="0"/>
              </a:rPr>
              <a:t>local_identifier</a:t>
            </a:r>
            <a: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&gt;</a:t>
            </a:r>
            <a:r>
              <a:rPr lang="en-US" sz="2000" dirty="0" err="1">
                <a:latin typeface="Consolas" panose="020B0609020204030204" pitchFamily="49" charset="0"/>
                <a:cs typeface="Courier New" panose="02070309020205020404" pitchFamily="49" charset="0"/>
              </a:rPr>
              <a:t>header_detector_dark_subtracted</a:t>
            </a:r>
            <a: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&lt;/</a:t>
            </a:r>
            <a:r>
              <a:rPr lang="en-US" sz="2000" dirty="0" err="1">
                <a:latin typeface="Consolas" panose="020B0609020204030204" pitchFamily="49" charset="0"/>
                <a:cs typeface="Courier New" panose="02070309020205020404" pitchFamily="49" charset="0"/>
              </a:rPr>
              <a:t>local_identifier</a:t>
            </a:r>
            <a: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&gt;</a:t>
            </a:r>
            <a:b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</a:br>
            <a: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      &lt;offset unit="byte"&gt;910080&lt;/offset&gt;</a:t>
            </a:r>
            <a:b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</a:br>
            <a: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      &lt;</a:t>
            </a:r>
            <a:r>
              <a:rPr lang="en-US" sz="2000" dirty="0" err="1">
                <a:latin typeface="Consolas" panose="020B0609020204030204" pitchFamily="49" charset="0"/>
                <a:cs typeface="Courier New" panose="02070309020205020404" pitchFamily="49" charset="0"/>
              </a:rPr>
              <a:t>object_length</a:t>
            </a:r>
            <a: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 unit="byte"&gt;2880&lt;/</a:t>
            </a:r>
            <a:r>
              <a:rPr lang="en-US" sz="2000" dirty="0" err="1">
                <a:latin typeface="Consolas" panose="020B0609020204030204" pitchFamily="49" charset="0"/>
                <a:cs typeface="Courier New" panose="02070309020205020404" pitchFamily="49" charset="0"/>
              </a:rPr>
              <a:t>object_length</a:t>
            </a:r>
            <a: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&gt;</a:t>
            </a:r>
            <a:b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</a:br>
            <a: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      &lt;</a:t>
            </a:r>
            <a:r>
              <a:rPr lang="en-US" sz="2000" dirty="0" err="1">
                <a:latin typeface="Consolas" panose="020B0609020204030204" pitchFamily="49" charset="0"/>
                <a:cs typeface="Courier New" panose="02070309020205020404" pitchFamily="49" charset="0"/>
              </a:rPr>
              <a:t>parsing_standard_id</a:t>
            </a:r>
            <a: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&gt;FITS 3.0&lt;/</a:t>
            </a:r>
            <a:r>
              <a:rPr lang="en-US" sz="2000" dirty="0" err="1">
                <a:latin typeface="Consolas" panose="020B0609020204030204" pitchFamily="49" charset="0"/>
                <a:cs typeface="Courier New" panose="02070309020205020404" pitchFamily="49" charset="0"/>
              </a:rPr>
              <a:t>parsing_standard_id</a:t>
            </a:r>
            <a: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&gt;</a:t>
            </a:r>
            <a:b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</a:br>
            <a: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    &lt;/Header&gt;</a:t>
            </a:r>
            <a:b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</a:br>
            <a: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    &lt;Array_3D_Spectrum&gt;</a:t>
            </a:r>
            <a:b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</a:br>
            <a: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      &lt;</a:t>
            </a:r>
            <a:r>
              <a:rPr lang="en-US" sz="2000" dirty="0" err="1">
                <a:latin typeface="Consolas" panose="020B0609020204030204" pitchFamily="49" charset="0"/>
                <a:cs typeface="Courier New" panose="02070309020205020404" pitchFamily="49" charset="0"/>
              </a:rPr>
              <a:t>local_identifier</a:t>
            </a:r>
            <a: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&gt;</a:t>
            </a:r>
            <a:r>
              <a:rPr lang="en-US" sz="2000" dirty="0" err="1">
                <a:latin typeface="Consolas" panose="020B0609020204030204" pitchFamily="49" charset="0"/>
                <a:cs typeface="Courier New" panose="02070309020205020404" pitchFamily="49" charset="0"/>
              </a:rPr>
              <a:t>data_detector_dark_subtracted</a:t>
            </a:r>
            <a: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&lt;/</a:t>
            </a:r>
            <a:r>
              <a:rPr lang="en-US" sz="2000" dirty="0" err="1">
                <a:latin typeface="Consolas" panose="020B0609020204030204" pitchFamily="49" charset="0"/>
                <a:cs typeface="Courier New" panose="02070309020205020404" pitchFamily="49" charset="0"/>
              </a:rPr>
              <a:t>local_identifier</a:t>
            </a:r>
            <a: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&gt;</a:t>
            </a:r>
            <a:b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</a:br>
            <a: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      &lt;offset unit="byte"&gt;912960&lt;/offset&gt;</a:t>
            </a:r>
            <a:b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</a:br>
            <a: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      &lt;axes&gt;3&lt;/axes&gt;</a:t>
            </a:r>
            <a:b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</a:br>
            <a: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      &lt;</a:t>
            </a:r>
            <a:r>
              <a:rPr lang="en-US" sz="2000" dirty="0" err="1">
                <a:latin typeface="Consolas" panose="020B0609020204030204" pitchFamily="49" charset="0"/>
                <a:cs typeface="Courier New" panose="02070309020205020404" pitchFamily="49" charset="0"/>
              </a:rPr>
              <a:t>axis_index_order</a:t>
            </a:r>
            <a: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&gt;Last Index Fastest&lt;/</a:t>
            </a:r>
            <a:r>
              <a:rPr lang="en-US" sz="2000" dirty="0" err="1">
                <a:latin typeface="Consolas" panose="020B0609020204030204" pitchFamily="49" charset="0"/>
                <a:cs typeface="Courier New" panose="02070309020205020404" pitchFamily="49" charset="0"/>
              </a:rPr>
              <a:t>axis_index_order</a:t>
            </a:r>
            <a: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&gt;</a:t>
            </a:r>
            <a:b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</a:br>
            <a: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      &lt;</a:t>
            </a:r>
            <a:r>
              <a:rPr lang="en-US" sz="2000" dirty="0" err="1">
                <a:latin typeface="Consolas" panose="020B0609020204030204" pitchFamily="49" charset="0"/>
                <a:cs typeface="Courier New" panose="02070309020205020404" pitchFamily="49" charset="0"/>
              </a:rPr>
              <a:t>Element_Array</a:t>
            </a:r>
            <a: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&gt;</a:t>
            </a:r>
            <a:b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</a:br>
            <a: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        &lt;</a:t>
            </a:r>
            <a:r>
              <a:rPr lang="en-US" sz="2000" dirty="0" err="1">
                <a:latin typeface="Consolas" panose="020B0609020204030204" pitchFamily="49" charset="0"/>
                <a:cs typeface="Courier New" panose="02070309020205020404" pitchFamily="49" charset="0"/>
              </a:rPr>
              <a:t>data_type</a:t>
            </a:r>
            <a: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&gt;IEEE754MSBSingle&lt;/</a:t>
            </a:r>
            <a:r>
              <a:rPr lang="en-US" sz="2000" dirty="0" err="1">
                <a:latin typeface="Consolas" panose="020B0609020204030204" pitchFamily="49" charset="0"/>
                <a:cs typeface="Courier New" panose="02070309020205020404" pitchFamily="49" charset="0"/>
              </a:rPr>
              <a:t>data_type</a:t>
            </a:r>
            <a: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&gt;</a:t>
            </a:r>
            <a:b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</a:br>
            <a: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      &lt;/</a:t>
            </a:r>
            <a:r>
              <a:rPr lang="en-US" sz="2000" dirty="0" err="1">
                <a:latin typeface="Consolas" panose="020B0609020204030204" pitchFamily="49" charset="0"/>
                <a:cs typeface="Courier New" panose="02070309020205020404" pitchFamily="49" charset="0"/>
              </a:rPr>
              <a:t>Element_Array</a:t>
            </a:r>
            <a: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&gt;</a:t>
            </a:r>
            <a:b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</a:br>
            <a: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      &lt;</a:t>
            </a:r>
            <a:r>
              <a:rPr lang="en-US" sz="2000" dirty="0" err="1">
                <a:latin typeface="Consolas" panose="020B0609020204030204" pitchFamily="49" charset="0"/>
                <a:cs typeface="Courier New" panose="02070309020205020404" pitchFamily="49" charset="0"/>
              </a:rPr>
              <a:t>Axis_Array</a:t>
            </a:r>
            <a: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&gt;</a:t>
            </a:r>
            <a:b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</a:br>
            <a: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        &lt;</a:t>
            </a:r>
            <a:r>
              <a:rPr lang="en-US" sz="2000" dirty="0" err="1">
                <a:latin typeface="Consolas" panose="020B0609020204030204" pitchFamily="49" charset="0"/>
                <a:cs typeface="Courier New" panose="02070309020205020404" pitchFamily="49" charset="0"/>
              </a:rPr>
              <a:t>axis_name</a:t>
            </a:r>
            <a: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&gt;Time&lt;/</a:t>
            </a:r>
            <a:r>
              <a:rPr lang="en-US" sz="2000" dirty="0" err="1">
                <a:latin typeface="Consolas" panose="020B0609020204030204" pitchFamily="49" charset="0"/>
                <a:cs typeface="Courier New" panose="02070309020205020404" pitchFamily="49" charset="0"/>
              </a:rPr>
              <a:t>axis_name</a:t>
            </a:r>
            <a: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&gt;</a:t>
            </a:r>
            <a:b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</a:br>
            <a: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        &lt;elements&gt;22&lt;/elements&gt;</a:t>
            </a:r>
            <a:b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</a:br>
            <a: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        &lt;</a:t>
            </a:r>
            <a:r>
              <a:rPr lang="en-US" sz="2000" dirty="0" err="1">
                <a:latin typeface="Consolas" panose="020B0609020204030204" pitchFamily="49" charset="0"/>
                <a:cs typeface="Courier New" panose="02070309020205020404" pitchFamily="49" charset="0"/>
              </a:rPr>
              <a:t>sequence_number</a:t>
            </a:r>
            <a: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&gt;1&lt;/</a:t>
            </a:r>
            <a:r>
              <a:rPr lang="en-US" sz="2000" dirty="0" err="1">
                <a:latin typeface="Consolas" panose="020B0609020204030204" pitchFamily="49" charset="0"/>
                <a:cs typeface="Courier New" panose="02070309020205020404" pitchFamily="49" charset="0"/>
              </a:rPr>
              <a:t>sequence_number</a:t>
            </a:r>
            <a: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&gt;</a:t>
            </a:r>
            <a:b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</a:br>
            <a: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      &lt;/</a:t>
            </a:r>
            <a:r>
              <a:rPr lang="en-US" sz="2000" dirty="0" err="1">
                <a:latin typeface="Consolas" panose="020B0609020204030204" pitchFamily="49" charset="0"/>
                <a:cs typeface="Courier New" panose="02070309020205020404" pitchFamily="49" charset="0"/>
              </a:rPr>
              <a:t>Axis_Array</a:t>
            </a:r>
            <a: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&gt;</a:t>
            </a:r>
            <a:b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</a:br>
            <a: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      &lt;</a:t>
            </a:r>
            <a:r>
              <a:rPr lang="en-US" sz="2000" dirty="0" err="1">
                <a:latin typeface="Consolas" panose="020B0609020204030204" pitchFamily="49" charset="0"/>
                <a:cs typeface="Courier New" panose="02070309020205020404" pitchFamily="49" charset="0"/>
              </a:rPr>
              <a:t>Axis_Array</a:t>
            </a:r>
            <a: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&gt;</a:t>
            </a:r>
            <a:b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</a:br>
            <a: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        &lt;</a:t>
            </a:r>
            <a:r>
              <a:rPr lang="en-US" sz="2000" dirty="0" err="1">
                <a:latin typeface="Consolas" panose="020B0609020204030204" pitchFamily="49" charset="0"/>
                <a:cs typeface="Courier New" panose="02070309020205020404" pitchFamily="49" charset="0"/>
              </a:rPr>
              <a:t>axis_name</a:t>
            </a:r>
            <a: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&gt;Line&lt;/</a:t>
            </a:r>
            <a:r>
              <a:rPr lang="en-US" sz="2000" dirty="0" err="1">
                <a:latin typeface="Consolas" panose="020B0609020204030204" pitchFamily="49" charset="0"/>
                <a:cs typeface="Courier New" panose="02070309020205020404" pitchFamily="49" charset="0"/>
              </a:rPr>
              <a:t>axis_name</a:t>
            </a:r>
            <a: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&gt;</a:t>
            </a:r>
            <a:b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</a:br>
            <a: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        &lt;elements&gt;50&lt;/elements&gt;</a:t>
            </a:r>
            <a:b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</a:br>
            <a: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        &lt;</a:t>
            </a:r>
            <a:r>
              <a:rPr lang="en-US" sz="2000" dirty="0" err="1">
                <a:latin typeface="Consolas" panose="020B0609020204030204" pitchFamily="49" charset="0"/>
                <a:cs typeface="Courier New" panose="02070309020205020404" pitchFamily="49" charset="0"/>
              </a:rPr>
              <a:t>sequence_number</a:t>
            </a:r>
            <a: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&gt;2&lt;/</a:t>
            </a:r>
            <a:r>
              <a:rPr lang="en-US" sz="2000" dirty="0" err="1">
                <a:latin typeface="Consolas" panose="020B0609020204030204" pitchFamily="49" charset="0"/>
                <a:cs typeface="Courier New" panose="02070309020205020404" pitchFamily="49" charset="0"/>
              </a:rPr>
              <a:t>sequence_number</a:t>
            </a:r>
            <a: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&gt;</a:t>
            </a:r>
            <a:b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</a:br>
            <a: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      &lt;/</a:t>
            </a:r>
            <a:r>
              <a:rPr lang="en-US" sz="2000" dirty="0" err="1">
                <a:latin typeface="Consolas" panose="020B0609020204030204" pitchFamily="49" charset="0"/>
                <a:cs typeface="Courier New" panose="02070309020205020404" pitchFamily="49" charset="0"/>
              </a:rPr>
              <a:t>Axis_Array</a:t>
            </a:r>
            <a: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&gt;</a:t>
            </a:r>
            <a:b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</a:br>
            <a: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      &lt;</a:t>
            </a:r>
            <a:r>
              <a:rPr lang="en-US" sz="2000" dirty="0" err="1">
                <a:latin typeface="Consolas" panose="020B0609020204030204" pitchFamily="49" charset="0"/>
                <a:cs typeface="Courier New" panose="02070309020205020404" pitchFamily="49" charset="0"/>
              </a:rPr>
              <a:t>Axis_Array</a:t>
            </a:r>
            <a: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&gt;</a:t>
            </a:r>
            <a:b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</a:br>
            <a: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        &lt;</a:t>
            </a:r>
            <a:r>
              <a:rPr lang="en-US" sz="2000" dirty="0" err="1">
                <a:latin typeface="Consolas" panose="020B0609020204030204" pitchFamily="49" charset="0"/>
                <a:cs typeface="Courier New" panose="02070309020205020404" pitchFamily="49" charset="0"/>
              </a:rPr>
              <a:t>axis_name</a:t>
            </a:r>
            <a: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&gt;Sample&lt;/</a:t>
            </a:r>
            <a:r>
              <a:rPr lang="en-US" sz="2000" dirty="0" err="1">
                <a:latin typeface="Consolas" panose="020B0609020204030204" pitchFamily="49" charset="0"/>
                <a:cs typeface="Courier New" panose="02070309020205020404" pitchFamily="49" charset="0"/>
              </a:rPr>
              <a:t>axis_name</a:t>
            </a:r>
            <a: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&gt;</a:t>
            </a:r>
            <a:b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</a:br>
            <a: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        &lt;elements&gt;40&lt;/elements&gt;</a:t>
            </a:r>
            <a:b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</a:br>
            <a: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        &lt;</a:t>
            </a:r>
            <a:r>
              <a:rPr lang="en-US" sz="2000" dirty="0" err="1">
                <a:latin typeface="Consolas" panose="020B0609020204030204" pitchFamily="49" charset="0"/>
                <a:cs typeface="Courier New" panose="02070309020205020404" pitchFamily="49" charset="0"/>
              </a:rPr>
              <a:t>sequence_number</a:t>
            </a:r>
            <a: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&gt;3&lt;/</a:t>
            </a:r>
            <a:r>
              <a:rPr lang="en-US" sz="2000" dirty="0" err="1">
                <a:latin typeface="Consolas" panose="020B0609020204030204" pitchFamily="49" charset="0"/>
                <a:cs typeface="Courier New" panose="02070309020205020404" pitchFamily="49" charset="0"/>
              </a:rPr>
              <a:t>sequence_number</a:t>
            </a:r>
            <a: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&gt;</a:t>
            </a:r>
            <a:b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</a:br>
            <a: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      &lt;/</a:t>
            </a:r>
            <a:r>
              <a:rPr lang="en-US" sz="2000" dirty="0" err="1">
                <a:latin typeface="Consolas" panose="020B0609020204030204" pitchFamily="49" charset="0"/>
                <a:cs typeface="Courier New" panose="02070309020205020404" pitchFamily="49" charset="0"/>
              </a:rPr>
              <a:t>Axis_Array</a:t>
            </a:r>
            <a: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&gt;</a:t>
            </a:r>
            <a:b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</a:br>
            <a: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    &lt;/Array_3D_Spectrum&gt;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838200" y="1183730"/>
            <a:ext cx="6898142" cy="30549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400" dirty="0" smtClean="0"/>
              <a:t>Data structure: Array (FITS)</a:t>
            </a: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424209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PDS4 Build-A-Bundle 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arenR"/>
            </a:pPr>
            <a:r>
              <a:rPr lang="en-US" dirty="0" smtClean="0"/>
              <a:t>Archive Bundle </a:t>
            </a:r>
            <a:r>
              <a:rPr lang="en-US" dirty="0"/>
              <a:t>O</a:t>
            </a:r>
            <a:r>
              <a:rPr lang="en-US" dirty="0" smtClean="0"/>
              <a:t>rganization </a:t>
            </a:r>
            <a:r>
              <a:rPr lang="en-US" dirty="0"/>
              <a:t>D</a:t>
            </a:r>
            <a:r>
              <a:rPr lang="en-US" dirty="0" smtClean="0"/>
              <a:t>esign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Define Bundle and Collection Identifiers</a:t>
            </a:r>
          </a:p>
          <a:p>
            <a:pPr lvl="1"/>
            <a:r>
              <a:rPr lang="en-US" dirty="0"/>
              <a:t>Bundle and collection LID definition</a:t>
            </a:r>
          </a:p>
          <a:p>
            <a:pPr lvl="1"/>
            <a:r>
              <a:rPr lang="en-US" dirty="0"/>
              <a:t>Basic product LID formation </a:t>
            </a:r>
            <a:r>
              <a:rPr lang="en-US" dirty="0" smtClean="0"/>
              <a:t>rule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Generate Document and Document Collection Products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Generate Data and Data Collection Product Labels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Generate Bundle Readme and </a:t>
            </a:r>
            <a:r>
              <a:rPr lang="en-US" dirty="0"/>
              <a:t>L</a:t>
            </a:r>
            <a:r>
              <a:rPr lang="en-US" dirty="0" smtClean="0"/>
              <a:t>abel Files</a:t>
            </a:r>
          </a:p>
        </p:txBody>
      </p:sp>
    </p:spTree>
    <p:extLst>
      <p:ext uri="{BB962C8B-B14F-4D97-AF65-F5344CB8AC3E}">
        <p14:creationId xmlns:p14="http://schemas.microsoft.com/office/powerpoint/2010/main" val="2682258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Wrap-Up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977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xplosion 2 4"/>
          <p:cNvSpPr/>
          <p:nvPr/>
        </p:nvSpPr>
        <p:spPr>
          <a:xfrm>
            <a:off x="3362325" y="1066800"/>
            <a:ext cx="5467350" cy="2343150"/>
          </a:xfrm>
          <a:prstGeom prst="irregularSeal2">
            <a:avLst/>
          </a:prstGeom>
          <a:solidFill>
            <a:srgbClr val="FFFF00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Most Important Component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53757"/>
            <a:ext cx="10515600" cy="1169236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US" sz="4800" cap="all" dirty="0" smtClean="0">
                <a:latin typeface="Arial Black" panose="020B0A04020102020204" pitchFamily="34" charset="0"/>
              </a:rPr>
              <a:t>Communication!</a:t>
            </a:r>
            <a:endParaRPr lang="en-US" cap="all" dirty="0">
              <a:latin typeface="Arial Black" panose="020B0A04020102020204" pitchFamily="34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38200" y="3527006"/>
            <a:ext cx="10515600" cy="138789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Make certain to identify the PDS Discipline Node that will be curating your archive early in the process and communicate with them regularly!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3274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"/>
                            </p:stCondLst>
                            <p:childTnLst>
                              <p:par>
                                <p:cTn id="1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" grpId="0" build="p"/>
      <p:bldP spid="6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PDS Discipline Node Contacts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88213"/>
            <a:ext cx="10515600" cy="5333303"/>
          </a:xfrm>
        </p:spPr>
        <p:txBody>
          <a:bodyPr numCol="2">
            <a:normAutofit/>
          </a:bodyPr>
          <a:lstStyle/>
          <a:p>
            <a:r>
              <a:rPr lang="en-US" sz="1600" dirty="0" smtClean="0"/>
              <a:t>Atmospheres Node</a:t>
            </a:r>
          </a:p>
          <a:p>
            <a:pPr marL="457200" lvl="1" indent="0">
              <a:buNone/>
            </a:pPr>
            <a:r>
              <a:rPr lang="en-US" sz="1400" dirty="0" smtClean="0"/>
              <a:t>Lynn </a:t>
            </a:r>
            <a:r>
              <a:rPr lang="en-US" sz="1400" dirty="0" err="1" smtClean="0"/>
              <a:t>Neakrase</a:t>
            </a:r>
            <a:endParaRPr lang="en-US" sz="1400" dirty="0" smtClean="0"/>
          </a:p>
          <a:p>
            <a:pPr marL="457200" lvl="1" indent="0">
              <a:buNone/>
            </a:pPr>
            <a:r>
              <a:rPr lang="en-US" sz="1400" dirty="0" smtClean="0"/>
              <a:t>+1(575)646-1862</a:t>
            </a:r>
          </a:p>
          <a:p>
            <a:pPr marL="457200" lvl="1" indent="0">
              <a:buNone/>
            </a:pPr>
            <a:r>
              <a:rPr lang="en-US" sz="1400" dirty="0" smtClean="0">
                <a:hlinkClick r:id="rId2"/>
              </a:rPr>
              <a:t>lneakras@nmsu.edu</a:t>
            </a:r>
            <a:endParaRPr lang="en-US" sz="1400" dirty="0" smtClean="0"/>
          </a:p>
          <a:p>
            <a:r>
              <a:rPr lang="en-US" sz="1600" dirty="0" smtClean="0"/>
              <a:t>Cartography </a:t>
            </a:r>
            <a:r>
              <a:rPr lang="en-US" sz="1600" dirty="0"/>
              <a:t>and Imaging Sciences</a:t>
            </a:r>
          </a:p>
          <a:p>
            <a:pPr marL="457200" lvl="1" indent="0">
              <a:buNone/>
            </a:pPr>
            <a:r>
              <a:rPr lang="en-US" sz="1400" dirty="0"/>
              <a:t>Lisa Gaddis</a:t>
            </a:r>
          </a:p>
          <a:p>
            <a:pPr marL="457200" lvl="1" indent="0">
              <a:buNone/>
            </a:pPr>
            <a:r>
              <a:rPr lang="en-US" sz="1400" dirty="0">
                <a:hlinkClick r:id="rId3"/>
              </a:rPr>
              <a:t>lgaddis@usgs.gov </a:t>
            </a:r>
            <a:endParaRPr lang="en-US" sz="1400" dirty="0" smtClean="0"/>
          </a:p>
          <a:p>
            <a:r>
              <a:rPr lang="en-US" sz="1600" dirty="0" smtClean="0"/>
              <a:t>Geosciences</a:t>
            </a:r>
          </a:p>
          <a:p>
            <a:pPr marL="457200" lvl="1" indent="0">
              <a:buNone/>
            </a:pPr>
            <a:r>
              <a:rPr lang="en-US" sz="1400" dirty="0" smtClean="0"/>
              <a:t>Ed Guinness</a:t>
            </a:r>
          </a:p>
          <a:p>
            <a:pPr marL="457200" lvl="1" indent="0">
              <a:buNone/>
            </a:pPr>
            <a:r>
              <a:rPr lang="en-US" sz="1400" dirty="0" smtClean="0">
                <a:hlinkClick r:id="rId4"/>
              </a:rPr>
              <a:t>guinness@wunder.wustl.edu</a:t>
            </a:r>
            <a:endParaRPr lang="en-US" sz="1400" dirty="0" smtClean="0"/>
          </a:p>
          <a:p>
            <a:pPr marL="457200" lvl="1" indent="0">
              <a:buNone/>
            </a:pPr>
            <a:r>
              <a:rPr lang="en-US" sz="1400" dirty="0" smtClean="0"/>
              <a:t>Susie </a:t>
            </a:r>
            <a:r>
              <a:rPr lang="en-US" sz="1400" dirty="0" err="1" smtClean="0"/>
              <a:t>Slavney</a:t>
            </a:r>
            <a:endParaRPr lang="en-US" sz="1400" dirty="0"/>
          </a:p>
          <a:p>
            <a:pPr marL="457200" lvl="1" indent="0">
              <a:buNone/>
            </a:pPr>
            <a:r>
              <a:rPr lang="en-US" sz="1400" dirty="0" smtClean="0">
                <a:hlinkClick r:id="rId5"/>
              </a:rPr>
              <a:t>slavney@wunder.wustl.edu</a:t>
            </a:r>
            <a:endParaRPr lang="en-US" sz="1400" dirty="0" smtClean="0"/>
          </a:p>
          <a:p>
            <a:r>
              <a:rPr lang="en-US" sz="1600" dirty="0" smtClean="0"/>
              <a:t>NAIF (SPICE)</a:t>
            </a:r>
          </a:p>
          <a:p>
            <a:pPr marL="457200" lvl="1" indent="0">
              <a:buNone/>
            </a:pPr>
            <a:r>
              <a:rPr lang="en-US" sz="1400" dirty="0" smtClean="0"/>
              <a:t>Boris Semenov</a:t>
            </a:r>
          </a:p>
          <a:p>
            <a:pPr marL="457200" lvl="1" indent="0">
              <a:buNone/>
            </a:pPr>
            <a:r>
              <a:rPr lang="en-US" sz="1400" dirty="0" smtClean="0">
                <a:hlinkClick r:id="rId6"/>
              </a:rPr>
              <a:t>boris.semenov@jpl.nasa.gov</a:t>
            </a:r>
            <a:endParaRPr lang="en-US" sz="1400" dirty="0" smtClean="0"/>
          </a:p>
          <a:p>
            <a:r>
              <a:rPr lang="en-US" sz="1600" dirty="0" smtClean="0"/>
              <a:t>Planetary Plasma Interactions</a:t>
            </a:r>
          </a:p>
          <a:p>
            <a:pPr marL="457200" lvl="1" indent="0">
              <a:buNone/>
            </a:pPr>
            <a:r>
              <a:rPr lang="en-US" sz="1400" dirty="0" smtClean="0"/>
              <a:t>Joe Mafi</a:t>
            </a:r>
          </a:p>
          <a:p>
            <a:pPr marL="457200" lvl="1" indent="0">
              <a:buNone/>
            </a:pPr>
            <a:r>
              <a:rPr lang="en-US" sz="1400" dirty="0" smtClean="0">
                <a:hlinkClick r:id="rId7"/>
              </a:rPr>
              <a:t>jmafi@igpp.ucla.edu</a:t>
            </a:r>
            <a:endParaRPr lang="en-US" sz="1400" dirty="0" smtClean="0"/>
          </a:p>
          <a:p>
            <a:r>
              <a:rPr lang="en-US" sz="1600" dirty="0" smtClean="0"/>
              <a:t>Ring-Moon Systems</a:t>
            </a:r>
          </a:p>
          <a:p>
            <a:pPr marL="457200" lvl="1" indent="0">
              <a:buNone/>
            </a:pPr>
            <a:r>
              <a:rPr lang="en-US" sz="1400" dirty="0" smtClean="0"/>
              <a:t>Mitch Gordon</a:t>
            </a:r>
          </a:p>
          <a:p>
            <a:pPr marL="457200" lvl="1" indent="0">
              <a:buNone/>
            </a:pPr>
            <a:r>
              <a:rPr lang="en-US" sz="1400" dirty="0" smtClean="0">
                <a:hlinkClick r:id="rId8"/>
              </a:rPr>
              <a:t>mgordon@seti.org</a:t>
            </a:r>
            <a:endParaRPr lang="en-US" sz="1400" dirty="0" smtClean="0"/>
          </a:p>
          <a:p>
            <a:r>
              <a:rPr lang="en-US" sz="1600" dirty="0" smtClean="0"/>
              <a:t>Small Bodies</a:t>
            </a:r>
          </a:p>
          <a:p>
            <a:pPr marL="457200" lvl="1" indent="0">
              <a:buNone/>
            </a:pPr>
            <a:r>
              <a:rPr lang="en-US" sz="1400" dirty="0" smtClean="0"/>
              <a:t>Anne </a:t>
            </a:r>
            <a:r>
              <a:rPr lang="en-US" sz="1400" dirty="0" err="1" smtClean="0"/>
              <a:t>Raugh</a:t>
            </a:r>
            <a:endParaRPr lang="en-US" sz="1400" dirty="0" smtClean="0"/>
          </a:p>
          <a:p>
            <a:pPr marL="457200" lvl="1" indent="0">
              <a:buNone/>
            </a:pPr>
            <a:r>
              <a:rPr lang="en-US" sz="1400" dirty="0" smtClean="0">
                <a:hlinkClick r:id="rId9"/>
              </a:rPr>
              <a:t>raugh@astro.umd.edu</a:t>
            </a:r>
            <a:endParaRPr lang="en-US" sz="1400" dirty="0" smtClean="0"/>
          </a:p>
          <a:p>
            <a:pPr marL="457200" lvl="1" indent="0">
              <a:buNone/>
            </a:pPr>
            <a:r>
              <a:rPr lang="en-US" sz="1400" dirty="0" smtClean="0"/>
              <a:t>Jesse Stone</a:t>
            </a:r>
          </a:p>
          <a:p>
            <a:pPr marL="457200" lvl="1" indent="0">
              <a:buNone/>
            </a:pPr>
            <a:r>
              <a:rPr lang="en-US" sz="1400" dirty="0" smtClean="0">
                <a:hlinkClick r:id="rId10"/>
              </a:rPr>
              <a:t>jstone@psi.edu</a:t>
            </a:r>
            <a:endParaRPr lang="en-US" sz="1400" dirty="0" smtClean="0"/>
          </a:p>
          <a:p>
            <a:endParaRPr lang="en-US" sz="1600" dirty="0" smtClean="0"/>
          </a:p>
          <a:p>
            <a:pPr marL="0" indent="0">
              <a:buNone/>
            </a:pPr>
            <a:r>
              <a:rPr lang="en-US" sz="1600" b="1" dirty="0" smtClean="0"/>
              <a:t>International Agency Contacts</a:t>
            </a:r>
            <a:endParaRPr lang="en-US" sz="1600" b="1" dirty="0"/>
          </a:p>
          <a:p>
            <a:r>
              <a:rPr lang="en-US" sz="1600" dirty="0"/>
              <a:t>Data </a:t>
            </a:r>
            <a:r>
              <a:rPr lang="en-US" sz="1600" dirty="0" err="1"/>
              <a:t>ARchives</a:t>
            </a:r>
            <a:r>
              <a:rPr lang="en-US" sz="1600"/>
              <a:t> and Transmission </a:t>
            </a:r>
            <a:r>
              <a:rPr lang="en-US" sz="1600" smtClean="0"/>
              <a:t>System (JAXA)</a:t>
            </a:r>
          </a:p>
          <a:p>
            <a:pPr marL="457200" lvl="1" indent="0">
              <a:buNone/>
            </a:pPr>
            <a:endParaRPr lang="en-US" sz="1600" smtClean="0"/>
          </a:p>
          <a:p>
            <a:r>
              <a:rPr lang="en-US" sz="1600" dirty="0" smtClean="0"/>
              <a:t>Planetary Science Archive (ESA)</a:t>
            </a:r>
          </a:p>
          <a:p>
            <a:pPr marL="457200" lvl="1" indent="0">
              <a:buNone/>
            </a:pPr>
            <a:r>
              <a:rPr lang="en-US" sz="1400" dirty="0" smtClean="0"/>
              <a:t>Santa Martinez</a:t>
            </a:r>
          </a:p>
          <a:p>
            <a:pPr marL="457200" lvl="1" indent="0">
              <a:buNone/>
            </a:pPr>
            <a:r>
              <a:rPr lang="en-US" sz="1400" dirty="0" smtClean="0">
                <a:hlinkClick r:id="rId11"/>
              </a:rPr>
              <a:t>Santa.Martinez@sciops.esa.int</a:t>
            </a:r>
            <a:endParaRPr lang="en-US" sz="1400" dirty="0" smtClean="0"/>
          </a:p>
          <a:p>
            <a:pPr marL="457200" lvl="1" indent="0">
              <a:buNone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1425617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130000"/>
              </a:lnSpc>
              <a:buNone/>
            </a:pPr>
            <a:r>
              <a:rPr lang="en-US" dirty="0"/>
              <a:t>Thank you for participating in our PDS4 </a:t>
            </a:r>
            <a:r>
              <a:rPr lang="en-US" dirty="0" smtClean="0"/>
              <a:t>training exercise.  </a:t>
            </a:r>
            <a:r>
              <a:rPr lang="en-US" dirty="0"/>
              <a:t>We would really appreciate your feedback on the quick survey below.  Your answers are anonymous and are helpful to the development and improvement of our future training sessions.  </a:t>
            </a:r>
          </a:p>
          <a:p>
            <a:pPr marL="0" indent="0">
              <a:lnSpc>
                <a:spcPct val="130000"/>
              </a:lnSpc>
              <a:buNone/>
            </a:pPr>
            <a:endParaRPr lang="en-US" dirty="0">
              <a:hlinkClick r:id="rId2"/>
            </a:endParaRPr>
          </a:p>
          <a:p>
            <a:pPr marL="0" indent="0">
              <a:lnSpc>
                <a:spcPct val="130000"/>
              </a:lnSpc>
              <a:buNone/>
            </a:pPr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bit.ly/LPSC18_PDStrainingsurvey</a:t>
            </a:r>
            <a:endParaRPr lang="en-US" dirty="0" smtClean="0"/>
          </a:p>
          <a:p>
            <a:pPr marL="0" indent="0">
              <a:lnSpc>
                <a:spcPct val="130000"/>
              </a:lnSpc>
              <a:buNone/>
            </a:pPr>
            <a:endParaRPr lang="en-US" dirty="0"/>
          </a:p>
          <a:p>
            <a:pPr marL="0" indent="0">
              <a:lnSpc>
                <a:spcPct val="130000"/>
              </a:lnSpc>
              <a:buNone/>
            </a:pPr>
            <a:r>
              <a:rPr lang="en-US" dirty="0"/>
              <a:t>Thank you for your time! </a:t>
            </a:r>
            <a:endParaRPr lang="en-US" dirty="0">
              <a:hlinkClick r:id="rId2"/>
            </a:endParaRPr>
          </a:p>
        </p:txBody>
      </p:sp>
    </p:spTree>
    <p:extLst>
      <p:ext uri="{BB962C8B-B14F-4D97-AF65-F5344CB8AC3E}">
        <p14:creationId xmlns:p14="http://schemas.microsoft.com/office/powerpoint/2010/main" val="318667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Attributions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3360579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Arial Black" panose="020B0A04020102020204" pitchFamily="34" charset="0"/>
              </a:rPr>
              <a:t>Backup</a:t>
            </a:r>
            <a:endParaRPr lang="en-US" dirty="0">
              <a:solidFill>
                <a:schemeClr val="bg2">
                  <a:lumMod val="2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953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PDS4 Basic Product Types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286613"/>
          <a:ext cx="10248900" cy="4876800"/>
        </p:xfrm>
        <a:graphic>
          <a:graphicData uri="http://schemas.openxmlformats.org/drawingml/2006/table">
            <a:tbl>
              <a:tblPr bandRow="1">
                <a:tableStyleId>{5FD0F851-EC5A-4D38-B0AD-8093EC10F338}</a:tableStyleId>
              </a:tblPr>
              <a:tblGrid>
                <a:gridCol w="1906772"/>
                <a:gridCol w="834212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Observational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Science</a:t>
                      </a:r>
                      <a:r>
                        <a:rPr lang="en-US" sz="2000" baseline="0" dirty="0" smtClean="0"/>
                        <a:t> data that can be described using one of the fundamental data structures (may not be strictly observational, e.g. calibration tables, etc.)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Browse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Low resolution products, not suitable for science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Document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Products describing the </a:t>
                      </a:r>
                      <a:r>
                        <a:rPr lang="en-US" sz="2000" baseline="0" dirty="0" smtClean="0"/>
                        <a:t>science data (includes figures, tables, etc.)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Text File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Plain ASCII text</a:t>
                      </a:r>
                      <a:r>
                        <a:rPr lang="en-US" sz="2000" baseline="0" dirty="0" smtClean="0"/>
                        <a:t> file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SPICE Kernel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NAIF SPICE products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Thumbnail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Lower</a:t>
                      </a:r>
                      <a:r>
                        <a:rPr lang="en-US" sz="2000" baseline="0" dirty="0" smtClean="0"/>
                        <a:t> resolution browse products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XML Schema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XML Schema or </a:t>
                      </a:r>
                      <a:r>
                        <a:rPr lang="en-US" sz="2000" dirty="0" err="1" smtClean="0"/>
                        <a:t>Schematron</a:t>
                      </a:r>
                      <a:r>
                        <a:rPr lang="en-US" sz="2000" dirty="0" smtClean="0"/>
                        <a:t> products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Context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Products describing physical</a:t>
                      </a:r>
                      <a:r>
                        <a:rPr lang="en-US" sz="2000" baseline="0" dirty="0" smtClean="0"/>
                        <a:t> or conceptual objects.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Ancillary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Supplementary data which cannot be associated with</a:t>
                      </a:r>
                      <a:r>
                        <a:rPr lang="en-US" sz="2000" baseline="0" dirty="0" smtClean="0"/>
                        <a:t> one of the other data types.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Native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Products in the original format returned by the observing system, but which </a:t>
                      </a:r>
                      <a:r>
                        <a:rPr lang="en-US" sz="2000" baseline="0" dirty="0" smtClean="0"/>
                        <a:t> cannot be described using one of the 4 fundamental data structures. 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2765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PDS4 Collection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PDS4 defines the following types of collections, loosely corresponding to the basic product types: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/>
          </p:nvPr>
        </p:nvGraphicFramePr>
        <p:xfrm>
          <a:off x="838201" y="2174240"/>
          <a:ext cx="10515600" cy="424688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2286000"/>
                <a:gridCol w="2286000"/>
                <a:gridCol w="5943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Collection Type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Basic Product Type(s)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Description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Data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Observational, Native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Science</a:t>
                      </a:r>
                      <a:r>
                        <a:rPr lang="en-US" sz="1800" baseline="0" dirty="0" smtClean="0"/>
                        <a:t> and “native” formatted data products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Browse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Browse, Thumbnail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Quick-look</a:t>
                      </a:r>
                      <a:r>
                        <a:rPr lang="en-US" sz="1800" baseline="0" dirty="0" smtClean="0"/>
                        <a:t> products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Calibration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Observational, Document,</a:t>
                      </a:r>
                      <a:r>
                        <a:rPr lang="en-US" baseline="0" dirty="0" smtClean="0"/>
                        <a:t> Text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Products associated with</a:t>
                      </a:r>
                      <a:r>
                        <a:rPr lang="en-US" sz="1800" baseline="0" dirty="0" smtClean="0"/>
                        <a:t> the calibration of basic products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Document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Document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Document products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Geometry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Observational,</a:t>
                      </a:r>
                      <a:r>
                        <a:rPr lang="en-US" sz="1800" baseline="0" dirty="0" smtClean="0"/>
                        <a:t> Document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Non-SPICE</a:t>
                      </a:r>
                      <a:r>
                        <a:rPr lang="en-US" sz="1800" baseline="0" dirty="0" smtClean="0"/>
                        <a:t> geometry products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Miscellaneous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Any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Products not falling under</a:t>
                      </a:r>
                      <a:r>
                        <a:rPr lang="en-US" sz="1800" baseline="0" dirty="0" smtClean="0"/>
                        <a:t> any of the other categories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SPICE Kernel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Spice Kernel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SPICE kernels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XML Schema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XML Schema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Schema and </a:t>
                      </a:r>
                      <a:r>
                        <a:rPr lang="en-US" sz="1800" dirty="0" err="1" smtClean="0"/>
                        <a:t>Schematron</a:t>
                      </a:r>
                      <a:r>
                        <a:rPr lang="en-US" sz="1800" dirty="0" smtClean="0"/>
                        <a:t> products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Context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Context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Context products</a:t>
                      </a:r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7136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Fundamental Data Structures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89044" y="1229828"/>
            <a:ext cx="10566993" cy="8876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PDS4 archive products must be describable using one of the following fundamental structures:</a:t>
            </a:r>
            <a:endParaRPr lang="en-US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1773165" y="2263697"/>
            <a:ext cx="9580635" cy="10182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4000" b="1" dirty="0" smtClean="0"/>
              <a:t>Array</a:t>
            </a:r>
            <a:r>
              <a:rPr lang="en-US" sz="4000" dirty="0" smtClean="0"/>
              <a:t> </a:t>
            </a:r>
            <a:r>
              <a:rPr lang="en-US" sz="2400" dirty="0" smtClean="0"/>
              <a:t>– homogenous binary structures of 1 to 16 dimensions in which all of the elements have the same data type.  </a:t>
            </a:r>
            <a:endParaRPr lang="en-US" sz="2400" dirty="0"/>
          </a:p>
        </p:txBody>
      </p:sp>
      <p:grpSp>
        <p:nvGrpSpPr>
          <p:cNvPr id="4" name="Group 3"/>
          <p:cNvGrpSpPr>
            <a:grpSpLocks noChangeAspect="1"/>
          </p:cNvGrpSpPr>
          <p:nvPr/>
        </p:nvGrpSpPr>
        <p:grpSpPr>
          <a:xfrm>
            <a:off x="428148" y="2245974"/>
            <a:ext cx="1167810" cy="895794"/>
            <a:chOff x="610186" y="3758014"/>
            <a:chExt cx="1557080" cy="1194392"/>
          </a:xfrm>
        </p:grpSpPr>
        <p:sp>
          <p:nvSpPr>
            <p:cNvPr id="36" name="Cube 35"/>
            <p:cNvSpPr/>
            <p:nvPr/>
          </p:nvSpPr>
          <p:spPr>
            <a:xfrm>
              <a:off x="802164" y="4367616"/>
              <a:ext cx="409355" cy="389860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Cube 36"/>
            <p:cNvSpPr/>
            <p:nvPr/>
          </p:nvSpPr>
          <p:spPr>
            <a:xfrm>
              <a:off x="1111985" y="4367616"/>
              <a:ext cx="409355" cy="389860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Cube 37"/>
            <p:cNvSpPr/>
            <p:nvPr/>
          </p:nvSpPr>
          <p:spPr>
            <a:xfrm>
              <a:off x="1434506" y="4367616"/>
              <a:ext cx="409355" cy="389860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Cube 38"/>
            <p:cNvSpPr/>
            <p:nvPr/>
          </p:nvSpPr>
          <p:spPr>
            <a:xfrm>
              <a:off x="802164" y="4062815"/>
              <a:ext cx="409355" cy="389860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Cube 39"/>
            <p:cNvSpPr/>
            <p:nvPr/>
          </p:nvSpPr>
          <p:spPr>
            <a:xfrm>
              <a:off x="1111985" y="4062815"/>
              <a:ext cx="409355" cy="389860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Cube 40"/>
            <p:cNvSpPr/>
            <p:nvPr/>
          </p:nvSpPr>
          <p:spPr>
            <a:xfrm>
              <a:off x="1434506" y="4062815"/>
              <a:ext cx="409355" cy="389860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Cube 41"/>
            <p:cNvSpPr/>
            <p:nvPr/>
          </p:nvSpPr>
          <p:spPr>
            <a:xfrm>
              <a:off x="802164" y="3758014"/>
              <a:ext cx="409355" cy="389860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Cube 42"/>
            <p:cNvSpPr/>
            <p:nvPr/>
          </p:nvSpPr>
          <p:spPr>
            <a:xfrm>
              <a:off x="1112280" y="3758014"/>
              <a:ext cx="409355" cy="389860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Cube 43"/>
            <p:cNvSpPr/>
            <p:nvPr/>
          </p:nvSpPr>
          <p:spPr>
            <a:xfrm>
              <a:off x="1435096" y="3758014"/>
              <a:ext cx="409355" cy="389860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Cube 50"/>
            <p:cNvSpPr/>
            <p:nvPr/>
          </p:nvSpPr>
          <p:spPr>
            <a:xfrm>
              <a:off x="1757911" y="4367616"/>
              <a:ext cx="409355" cy="389860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Cube 51"/>
            <p:cNvSpPr/>
            <p:nvPr/>
          </p:nvSpPr>
          <p:spPr>
            <a:xfrm>
              <a:off x="1757911" y="4062815"/>
              <a:ext cx="409355" cy="389860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Cube 52"/>
            <p:cNvSpPr/>
            <p:nvPr/>
          </p:nvSpPr>
          <p:spPr>
            <a:xfrm>
              <a:off x="1757911" y="3758014"/>
              <a:ext cx="409355" cy="389860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Cube 66"/>
            <p:cNvSpPr/>
            <p:nvPr/>
          </p:nvSpPr>
          <p:spPr>
            <a:xfrm>
              <a:off x="715330" y="4452675"/>
              <a:ext cx="409355" cy="389860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Cube 67"/>
            <p:cNvSpPr/>
            <p:nvPr/>
          </p:nvSpPr>
          <p:spPr>
            <a:xfrm>
              <a:off x="1025151" y="4452675"/>
              <a:ext cx="409355" cy="389860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Cube 68"/>
            <p:cNvSpPr/>
            <p:nvPr/>
          </p:nvSpPr>
          <p:spPr>
            <a:xfrm>
              <a:off x="1347672" y="4452675"/>
              <a:ext cx="409355" cy="389860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Cube 69"/>
            <p:cNvSpPr/>
            <p:nvPr/>
          </p:nvSpPr>
          <p:spPr>
            <a:xfrm>
              <a:off x="715330" y="4147874"/>
              <a:ext cx="409355" cy="389860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Cube 70"/>
            <p:cNvSpPr/>
            <p:nvPr/>
          </p:nvSpPr>
          <p:spPr>
            <a:xfrm>
              <a:off x="1025151" y="4147874"/>
              <a:ext cx="409355" cy="389860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Cube 71"/>
            <p:cNvSpPr/>
            <p:nvPr/>
          </p:nvSpPr>
          <p:spPr>
            <a:xfrm>
              <a:off x="1347672" y="4147874"/>
              <a:ext cx="409355" cy="389860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Cube 72"/>
            <p:cNvSpPr/>
            <p:nvPr/>
          </p:nvSpPr>
          <p:spPr>
            <a:xfrm>
              <a:off x="715330" y="3843073"/>
              <a:ext cx="409355" cy="389860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Cube 73"/>
            <p:cNvSpPr/>
            <p:nvPr/>
          </p:nvSpPr>
          <p:spPr>
            <a:xfrm>
              <a:off x="1025446" y="3843073"/>
              <a:ext cx="409355" cy="389860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Cube 74"/>
            <p:cNvSpPr/>
            <p:nvPr/>
          </p:nvSpPr>
          <p:spPr>
            <a:xfrm>
              <a:off x="1348262" y="3843073"/>
              <a:ext cx="409355" cy="389860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Cube 75"/>
            <p:cNvSpPr/>
            <p:nvPr/>
          </p:nvSpPr>
          <p:spPr>
            <a:xfrm>
              <a:off x="1671077" y="4452675"/>
              <a:ext cx="409355" cy="389860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Cube 76"/>
            <p:cNvSpPr/>
            <p:nvPr/>
          </p:nvSpPr>
          <p:spPr>
            <a:xfrm>
              <a:off x="1671077" y="4147874"/>
              <a:ext cx="409355" cy="389860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Cube 77"/>
            <p:cNvSpPr/>
            <p:nvPr/>
          </p:nvSpPr>
          <p:spPr>
            <a:xfrm>
              <a:off x="1671077" y="3843073"/>
              <a:ext cx="409355" cy="389860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Cube 78"/>
            <p:cNvSpPr/>
            <p:nvPr/>
          </p:nvSpPr>
          <p:spPr>
            <a:xfrm>
              <a:off x="610186" y="4562546"/>
              <a:ext cx="409355" cy="389860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Cube 79"/>
            <p:cNvSpPr/>
            <p:nvPr/>
          </p:nvSpPr>
          <p:spPr>
            <a:xfrm>
              <a:off x="920007" y="4562546"/>
              <a:ext cx="409355" cy="389860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Cube 80"/>
            <p:cNvSpPr/>
            <p:nvPr/>
          </p:nvSpPr>
          <p:spPr>
            <a:xfrm>
              <a:off x="1242528" y="4562546"/>
              <a:ext cx="409355" cy="389860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Cube 81"/>
            <p:cNvSpPr/>
            <p:nvPr/>
          </p:nvSpPr>
          <p:spPr>
            <a:xfrm>
              <a:off x="610186" y="4257745"/>
              <a:ext cx="409355" cy="389860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Cube 82"/>
            <p:cNvSpPr/>
            <p:nvPr/>
          </p:nvSpPr>
          <p:spPr>
            <a:xfrm>
              <a:off x="920007" y="4257745"/>
              <a:ext cx="409355" cy="389860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Cube 83"/>
            <p:cNvSpPr/>
            <p:nvPr/>
          </p:nvSpPr>
          <p:spPr>
            <a:xfrm>
              <a:off x="1242528" y="4257745"/>
              <a:ext cx="409355" cy="389860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Cube 84"/>
            <p:cNvSpPr/>
            <p:nvPr/>
          </p:nvSpPr>
          <p:spPr>
            <a:xfrm>
              <a:off x="610186" y="3952944"/>
              <a:ext cx="409355" cy="389860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Cube 85"/>
            <p:cNvSpPr/>
            <p:nvPr/>
          </p:nvSpPr>
          <p:spPr>
            <a:xfrm>
              <a:off x="920302" y="3952944"/>
              <a:ext cx="409355" cy="389860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Cube 86"/>
            <p:cNvSpPr/>
            <p:nvPr/>
          </p:nvSpPr>
          <p:spPr>
            <a:xfrm>
              <a:off x="1243118" y="3952944"/>
              <a:ext cx="409355" cy="389860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Cube 87"/>
            <p:cNvSpPr/>
            <p:nvPr/>
          </p:nvSpPr>
          <p:spPr>
            <a:xfrm>
              <a:off x="1565933" y="4562546"/>
              <a:ext cx="409355" cy="389860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Cube 88"/>
            <p:cNvSpPr/>
            <p:nvPr/>
          </p:nvSpPr>
          <p:spPr>
            <a:xfrm>
              <a:off x="1565933" y="4257745"/>
              <a:ext cx="409355" cy="389860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Cube 89"/>
            <p:cNvSpPr/>
            <p:nvPr/>
          </p:nvSpPr>
          <p:spPr>
            <a:xfrm>
              <a:off x="1565933" y="3952944"/>
              <a:ext cx="409355" cy="389860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436998" y="3472932"/>
            <a:ext cx="1097319" cy="957140"/>
            <a:chOff x="344876" y="3758352"/>
            <a:chExt cx="1097319" cy="957140"/>
          </a:xfrm>
        </p:grpSpPr>
        <p:sp>
          <p:nvSpPr>
            <p:cNvPr id="91" name="Cube 90"/>
            <p:cNvSpPr>
              <a:spLocks noChangeAspect="1"/>
            </p:cNvSpPr>
            <p:nvPr/>
          </p:nvSpPr>
          <p:spPr>
            <a:xfrm>
              <a:off x="344878" y="4424321"/>
              <a:ext cx="305731" cy="291171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Cube 44"/>
            <p:cNvSpPr>
              <a:spLocks noChangeAspect="1"/>
            </p:cNvSpPr>
            <p:nvPr/>
          </p:nvSpPr>
          <p:spPr>
            <a:xfrm>
              <a:off x="344877" y="4195720"/>
              <a:ext cx="305731" cy="291171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Cube 45"/>
            <p:cNvSpPr>
              <a:spLocks noChangeAspect="1"/>
            </p:cNvSpPr>
            <p:nvPr/>
          </p:nvSpPr>
          <p:spPr>
            <a:xfrm>
              <a:off x="344876" y="3967730"/>
              <a:ext cx="305731" cy="291171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Cube 46"/>
            <p:cNvSpPr>
              <a:spLocks noChangeAspect="1"/>
            </p:cNvSpPr>
            <p:nvPr/>
          </p:nvSpPr>
          <p:spPr>
            <a:xfrm>
              <a:off x="344876" y="3758352"/>
              <a:ext cx="305731" cy="291171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Cube 47"/>
            <p:cNvSpPr>
              <a:spLocks noChangeAspect="1"/>
            </p:cNvSpPr>
            <p:nvPr/>
          </p:nvSpPr>
          <p:spPr>
            <a:xfrm>
              <a:off x="587559" y="4424321"/>
              <a:ext cx="458830" cy="291171"/>
            </a:xfrm>
            <a:prstGeom prst="cub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Cube 48"/>
            <p:cNvSpPr>
              <a:spLocks noChangeAspect="1"/>
            </p:cNvSpPr>
            <p:nvPr/>
          </p:nvSpPr>
          <p:spPr>
            <a:xfrm>
              <a:off x="587558" y="4195720"/>
              <a:ext cx="458830" cy="291171"/>
            </a:xfrm>
            <a:prstGeom prst="cub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Cube 49"/>
            <p:cNvSpPr>
              <a:spLocks noChangeAspect="1"/>
            </p:cNvSpPr>
            <p:nvPr/>
          </p:nvSpPr>
          <p:spPr>
            <a:xfrm>
              <a:off x="587557" y="3967730"/>
              <a:ext cx="458830" cy="291171"/>
            </a:xfrm>
            <a:prstGeom prst="cub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Cube 53"/>
            <p:cNvSpPr>
              <a:spLocks noChangeAspect="1"/>
            </p:cNvSpPr>
            <p:nvPr/>
          </p:nvSpPr>
          <p:spPr>
            <a:xfrm>
              <a:off x="587557" y="3758352"/>
              <a:ext cx="458830" cy="291171"/>
            </a:xfrm>
            <a:prstGeom prst="cub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Cube 54"/>
            <p:cNvSpPr>
              <a:spLocks noChangeAspect="1"/>
            </p:cNvSpPr>
            <p:nvPr/>
          </p:nvSpPr>
          <p:spPr>
            <a:xfrm>
              <a:off x="983365" y="4424321"/>
              <a:ext cx="458830" cy="291171"/>
            </a:xfrm>
            <a:prstGeom prst="cub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Cube 55"/>
            <p:cNvSpPr>
              <a:spLocks noChangeAspect="1"/>
            </p:cNvSpPr>
            <p:nvPr/>
          </p:nvSpPr>
          <p:spPr>
            <a:xfrm>
              <a:off x="983364" y="4195720"/>
              <a:ext cx="458830" cy="291171"/>
            </a:xfrm>
            <a:prstGeom prst="cub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Cube 56"/>
            <p:cNvSpPr>
              <a:spLocks noChangeAspect="1"/>
            </p:cNvSpPr>
            <p:nvPr/>
          </p:nvSpPr>
          <p:spPr>
            <a:xfrm>
              <a:off x="983363" y="3967730"/>
              <a:ext cx="458830" cy="291171"/>
            </a:xfrm>
            <a:prstGeom prst="cub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Cube 57"/>
            <p:cNvSpPr>
              <a:spLocks noChangeAspect="1"/>
            </p:cNvSpPr>
            <p:nvPr/>
          </p:nvSpPr>
          <p:spPr>
            <a:xfrm>
              <a:off x="983363" y="3758352"/>
              <a:ext cx="458830" cy="291171"/>
            </a:xfrm>
            <a:prstGeom prst="cub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9" name="Content Placeholder 2"/>
          <p:cNvSpPr txBox="1">
            <a:spLocks/>
          </p:cNvSpPr>
          <p:nvPr/>
        </p:nvSpPr>
        <p:spPr>
          <a:xfrm>
            <a:off x="1773164" y="3428138"/>
            <a:ext cx="9580635" cy="10182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4000" b="1" dirty="0" smtClean="0"/>
              <a:t>Table </a:t>
            </a:r>
            <a:r>
              <a:rPr lang="en-US" sz="2400" dirty="0" smtClean="0"/>
              <a:t>– ASCII or binary data with a repeating record structure made up of fixed-width fields.  </a:t>
            </a:r>
            <a:endParaRPr lang="en-US" sz="2400" dirty="0"/>
          </a:p>
        </p:txBody>
      </p:sp>
      <p:sp>
        <p:nvSpPr>
          <p:cNvPr id="60" name="Content Placeholder 2"/>
          <p:cNvSpPr txBox="1">
            <a:spLocks/>
          </p:cNvSpPr>
          <p:nvPr/>
        </p:nvSpPr>
        <p:spPr>
          <a:xfrm>
            <a:off x="1773163" y="4417780"/>
            <a:ext cx="9580635" cy="1339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4000" b="1" dirty="0" err="1" smtClean="0"/>
              <a:t>Parsable</a:t>
            </a:r>
            <a:r>
              <a:rPr lang="en-US" sz="4000" b="1" dirty="0" smtClean="0"/>
              <a:t> Byte Stream </a:t>
            </a:r>
            <a:r>
              <a:rPr lang="en-US" sz="2400" dirty="0" smtClean="0"/>
              <a:t>– ASCII data with a repeating record structure made up of variable width fields separated by a field delimiter (e.g. CSV).  </a:t>
            </a:r>
            <a:endParaRPr lang="en-US" sz="2400" dirty="0"/>
          </a:p>
        </p:txBody>
      </p:sp>
      <p:grpSp>
        <p:nvGrpSpPr>
          <p:cNvPr id="8" name="Group 7"/>
          <p:cNvGrpSpPr/>
          <p:nvPr/>
        </p:nvGrpSpPr>
        <p:grpSpPr>
          <a:xfrm>
            <a:off x="432603" y="4608830"/>
            <a:ext cx="1097317" cy="957140"/>
            <a:chOff x="432603" y="4608830"/>
            <a:chExt cx="1097317" cy="957140"/>
          </a:xfrm>
        </p:grpSpPr>
        <p:sp>
          <p:nvSpPr>
            <p:cNvPr id="62" name="Cube 61"/>
            <p:cNvSpPr>
              <a:spLocks noChangeAspect="1"/>
            </p:cNvSpPr>
            <p:nvPr/>
          </p:nvSpPr>
          <p:spPr>
            <a:xfrm>
              <a:off x="432605" y="5274799"/>
              <a:ext cx="305731" cy="291171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Cube 62"/>
            <p:cNvSpPr>
              <a:spLocks noChangeAspect="1"/>
            </p:cNvSpPr>
            <p:nvPr/>
          </p:nvSpPr>
          <p:spPr>
            <a:xfrm>
              <a:off x="432604" y="5046198"/>
              <a:ext cx="305731" cy="291171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Cube 63"/>
            <p:cNvSpPr>
              <a:spLocks noChangeAspect="1"/>
            </p:cNvSpPr>
            <p:nvPr/>
          </p:nvSpPr>
          <p:spPr>
            <a:xfrm>
              <a:off x="432603" y="4818208"/>
              <a:ext cx="305731" cy="291171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Cube 64"/>
            <p:cNvSpPr>
              <a:spLocks noChangeAspect="1"/>
            </p:cNvSpPr>
            <p:nvPr/>
          </p:nvSpPr>
          <p:spPr>
            <a:xfrm>
              <a:off x="432603" y="4608830"/>
              <a:ext cx="305731" cy="291171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Cube 65"/>
            <p:cNvSpPr>
              <a:spLocks/>
            </p:cNvSpPr>
            <p:nvPr/>
          </p:nvSpPr>
          <p:spPr>
            <a:xfrm>
              <a:off x="675286" y="5274799"/>
              <a:ext cx="301752" cy="291171"/>
            </a:xfrm>
            <a:prstGeom prst="cub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Cube 91"/>
            <p:cNvSpPr>
              <a:spLocks/>
            </p:cNvSpPr>
            <p:nvPr/>
          </p:nvSpPr>
          <p:spPr>
            <a:xfrm>
              <a:off x="675285" y="5046198"/>
              <a:ext cx="301752" cy="291171"/>
            </a:xfrm>
            <a:prstGeom prst="cub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Cube 94"/>
            <p:cNvSpPr>
              <a:spLocks noChangeAspect="1"/>
            </p:cNvSpPr>
            <p:nvPr/>
          </p:nvSpPr>
          <p:spPr>
            <a:xfrm>
              <a:off x="922237" y="5274799"/>
              <a:ext cx="458830" cy="291171"/>
            </a:xfrm>
            <a:prstGeom prst="cub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Cube 95"/>
            <p:cNvSpPr>
              <a:spLocks/>
            </p:cNvSpPr>
            <p:nvPr/>
          </p:nvSpPr>
          <p:spPr>
            <a:xfrm>
              <a:off x="922236" y="5046198"/>
              <a:ext cx="301752" cy="291171"/>
            </a:xfrm>
            <a:prstGeom prst="cub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Cube 92"/>
            <p:cNvSpPr>
              <a:spLocks noChangeAspect="1"/>
            </p:cNvSpPr>
            <p:nvPr/>
          </p:nvSpPr>
          <p:spPr>
            <a:xfrm>
              <a:off x="675284" y="4818208"/>
              <a:ext cx="458830" cy="291171"/>
            </a:xfrm>
            <a:prstGeom prst="cub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Cube 93"/>
            <p:cNvSpPr>
              <a:spLocks/>
            </p:cNvSpPr>
            <p:nvPr/>
          </p:nvSpPr>
          <p:spPr>
            <a:xfrm>
              <a:off x="675284" y="4608830"/>
              <a:ext cx="301752" cy="291171"/>
            </a:xfrm>
            <a:prstGeom prst="cub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Cube 96"/>
            <p:cNvSpPr>
              <a:spLocks noChangeAspect="1"/>
            </p:cNvSpPr>
            <p:nvPr/>
          </p:nvSpPr>
          <p:spPr>
            <a:xfrm>
              <a:off x="1071090" y="4818208"/>
              <a:ext cx="458830" cy="291171"/>
            </a:xfrm>
            <a:prstGeom prst="cub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Cube 97"/>
            <p:cNvSpPr>
              <a:spLocks noChangeAspect="1"/>
            </p:cNvSpPr>
            <p:nvPr/>
          </p:nvSpPr>
          <p:spPr>
            <a:xfrm>
              <a:off x="922242" y="4608830"/>
              <a:ext cx="458830" cy="291171"/>
            </a:xfrm>
            <a:prstGeom prst="cub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0" name="Content Placeholder 2"/>
          <p:cNvSpPr txBox="1">
            <a:spLocks/>
          </p:cNvSpPr>
          <p:nvPr/>
        </p:nvSpPr>
        <p:spPr>
          <a:xfrm>
            <a:off x="1773163" y="5757020"/>
            <a:ext cx="9580635" cy="9896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4000" b="1" dirty="0" smtClean="0"/>
              <a:t>Encoded Byte Stream </a:t>
            </a:r>
            <a:r>
              <a:rPr lang="en-US" sz="2400" dirty="0" smtClean="0"/>
              <a:t>– Files formatted according some established standard (e.g. PDF).  </a:t>
            </a:r>
            <a:endParaRPr lang="en-US" sz="2400" dirty="0"/>
          </a:p>
        </p:txBody>
      </p:sp>
      <p:sp>
        <p:nvSpPr>
          <p:cNvPr id="105" name="Cube 104"/>
          <p:cNvSpPr>
            <a:spLocks noChangeAspect="1"/>
          </p:cNvSpPr>
          <p:nvPr/>
        </p:nvSpPr>
        <p:spPr>
          <a:xfrm>
            <a:off x="436998" y="5789521"/>
            <a:ext cx="960125" cy="914400"/>
          </a:xfrm>
          <a:prstGeom prst="cub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38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13" grpId="0" build="p"/>
      <p:bldP spid="59" grpId="0" build="p"/>
      <p:bldP spid="60" grpId="0" build="p"/>
      <p:bldP spid="100" grpId="0" build="p"/>
      <p:bldP spid="105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LID Bundle Identifier</a:t>
            </a:r>
            <a:endParaRPr lang="en-US" sz="36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200" y="1279525"/>
            <a:ext cx="10515600" cy="7024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600" b="1" dirty="0" smtClean="0"/>
              <a:t>	</a:t>
            </a:r>
            <a:r>
              <a:rPr lang="en-US" sz="3600" b="1" dirty="0" err="1" smtClean="0">
                <a:solidFill>
                  <a:schemeClr val="bg2">
                    <a:lumMod val="25000"/>
                    <a:alpha val="50000"/>
                  </a:schemeClr>
                </a:solidFill>
              </a:rPr>
              <a:t>urn:nasa:pds:</a:t>
            </a:r>
            <a:r>
              <a:rPr lang="en-US" sz="3600" b="1" i="1" dirty="0" err="1" smtClean="0"/>
              <a:t>bundle</a:t>
            </a:r>
            <a:r>
              <a:rPr lang="en-US" sz="3600" b="1" dirty="0" err="1" smtClean="0">
                <a:solidFill>
                  <a:schemeClr val="bg2">
                    <a:lumMod val="25000"/>
                    <a:alpha val="50000"/>
                  </a:schemeClr>
                </a:solidFill>
              </a:rPr>
              <a:t>:</a:t>
            </a:r>
            <a:r>
              <a:rPr lang="en-US" sz="3600" b="1" i="1" dirty="0" err="1" smtClean="0">
                <a:solidFill>
                  <a:schemeClr val="bg2">
                    <a:lumMod val="25000"/>
                    <a:alpha val="50000"/>
                  </a:schemeClr>
                </a:solidFill>
              </a:rPr>
              <a:t>collection</a:t>
            </a:r>
            <a:r>
              <a:rPr lang="en-US" sz="3600" b="1" dirty="0" err="1" smtClean="0">
                <a:solidFill>
                  <a:schemeClr val="bg2">
                    <a:lumMod val="25000"/>
                    <a:alpha val="50000"/>
                  </a:schemeClr>
                </a:solidFill>
              </a:rPr>
              <a:t>:</a:t>
            </a:r>
            <a:r>
              <a:rPr lang="en-US" sz="3600" b="1" i="1" dirty="0" err="1" smtClean="0">
                <a:solidFill>
                  <a:schemeClr val="bg2">
                    <a:lumMod val="25000"/>
                    <a:alpha val="50000"/>
                  </a:schemeClr>
                </a:solidFill>
              </a:rPr>
              <a:t>product</a:t>
            </a:r>
            <a:endParaRPr lang="en-US" sz="3600" b="1" i="1" dirty="0" smtClean="0">
              <a:solidFill>
                <a:schemeClr val="bg2">
                  <a:lumMod val="25000"/>
                  <a:alpha val="50000"/>
                </a:schemeClr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38200" y="1981975"/>
            <a:ext cx="10515600" cy="4741553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Must be unique within PDS</a:t>
            </a:r>
          </a:p>
          <a:p>
            <a:r>
              <a:rPr lang="en-US" dirty="0" smtClean="0"/>
              <a:t>Bundle identifiers typically take the form:</a:t>
            </a:r>
          </a:p>
          <a:p>
            <a:endParaRPr lang="en-US" sz="1200" dirty="0"/>
          </a:p>
          <a:p>
            <a:pPr marL="0" lvl="1" indent="0">
              <a:spcBef>
                <a:spcPts val="0"/>
              </a:spcBef>
              <a:buNone/>
            </a:pPr>
            <a:r>
              <a:rPr lang="en-US" sz="4000" dirty="0"/>
              <a:t>	</a:t>
            </a:r>
            <a:r>
              <a:rPr lang="en-US" sz="4000" i="1" dirty="0"/>
              <a:t>mission-instrument[-description</a:t>
            </a:r>
            <a:r>
              <a:rPr lang="en-US" sz="4000" i="1" dirty="0" smtClean="0"/>
              <a:t>]</a:t>
            </a:r>
            <a:endParaRPr lang="en-US" sz="1200" dirty="0" smtClean="0"/>
          </a:p>
          <a:p>
            <a:pPr lvl="1"/>
            <a:r>
              <a:rPr lang="en-US" i="1" dirty="0" smtClean="0"/>
              <a:t>mission</a:t>
            </a:r>
            <a:r>
              <a:rPr lang="en-US" dirty="0" smtClean="0"/>
              <a:t> = The mission ID</a:t>
            </a:r>
          </a:p>
          <a:p>
            <a:pPr lvl="1"/>
            <a:r>
              <a:rPr lang="en-US" i="1" dirty="0" smtClean="0"/>
              <a:t>instrument </a:t>
            </a:r>
            <a:r>
              <a:rPr lang="en-US" dirty="0" smtClean="0"/>
              <a:t>= The instrument ID</a:t>
            </a:r>
          </a:p>
          <a:p>
            <a:pPr lvl="1"/>
            <a:r>
              <a:rPr lang="en-US" i="1" dirty="0" smtClean="0"/>
              <a:t>description</a:t>
            </a:r>
            <a:r>
              <a:rPr lang="en-US" dirty="0" smtClean="0"/>
              <a:t> = A description (optional) to help to distinguish the bundle from others from the same mission and instrument</a:t>
            </a:r>
          </a:p>
          <a:p>
            <a:pPr lvl="1"/>
            <a:endParaRPr lang="en-US" sz="1200" dirty="0" smtClean="0"/>
          </a:p>
          <a:p>
            <a:r>
              <a:rPr lang="en-US" sz="3000" dirty="0" smtClean="0"/>
              <a:t>Examples: </a:t>
            </a:r>
            <a:r>
              <a:rPr lang="en-US" sz="3000" dirty="0" err="1" smtClean="0"/>
              <a:t>ladee_nms</a:t>
            </a:r>
            <a:r>
              <a:rPr lang="en-US" sz="3000" dirty="0" smtClean="0"/>
              <a:t>, maven-</a:t>
            </a:r>
            <a:r>
              <a:rPr lang="en-US" sz="3000" dirty="0" err="1" smtClean="0"/>
              <a:t>swea</a:t>
            </a:r>
            <a:r>
              <a:rPr lang="en-US" sz="3000" dirty="0" smtClean="0"/>
              <a:t>-calibrated</a:t>
            </a:r>
          </a:p>
        </p:txBody>
      </p:sp>
    </p:spTree>
    <p:extLst>
      <p:ext uri="{BB962C8B-B14F-4D97-AF65-F5344CB8AC3E}">
        <p14:creationId xmlns:p14="http://schemas.microsoft.com/office/powerpoint/2010/main" val="3943140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LID Collection Identifier</a:t>
            </a:r>
            <a:endParaRPr lang="en-US" sz="36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200" y="1279525"/>
            <a:ext cx="10515600" cy="7024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600" b="1" dirty="0" smtClean="0"/>
              <a:t>	</a:t>
            </a:r>
            <a:r>
              <a:rPr lang="en-US" sz="3600" b="1" dirty="0" err="1" smtClean="0">
                <a:solidFill>
                  <a:schemeClr val="bg2">
                    <a:lumMod val="25000"/>
                    <a:alpha val="50000"/>
                  </a:schemeClr>
                </a:solidFill>
              </a:rPr>
              <a:t>urn:nasa:pds:</a:t>
            </a:r>
            <a:r>
              <a:rPr lang="en-US" sz="3600" b="1" i="1" dirty="0" err="1" smtClean="0">
                <a:solidFill>
                  <a:schemeClr val="bg2">
                    <a:lumMod val="25000"/>
                    <a:alpha val="50000"/>
                  </a:schemeClr>
                </a:solidFill>
              </a:rPr>
              <a:t>bundle</a:t>
            </a:r>
            <a:r>
              <a:rPr lang="en-US" sz="3600" b="1" dirty="0" err="1" smtClean="0">
                <a:solidFill>
                  <a:schemeClr val="bg2">
                    <a:lumMod val="25000"/>
                    <a:alpha val="50000"/>
                  </a:schemeClr>
                </a:solidFill>
              </a:rPr>
              <a:t>:</a:t>
            </a:r>
            <a:r>
              <a:rPr lang="en-US" sz="3600" b="1" i="1" dirty="0" err="1" smtClean="0"/>
              <a:t>collection</a:t>
            </a:r>
            <a:r>
              <a:rPr lang="en-US" sz="3600" b="1" dirty="0" err="1" smtClean="0">
                <a:solidFill>
                  <a:schemeClr val="bg2">
                    <a:lumMod val="25000"/>
                    <a:alpha val="50000"/>
                  </a:schemeClr>
                </a:solidFill>
              </a:rPr>
              <a:t>:</a:t>
            </a:r>
            <a:r>
              <a:rPr lang="en-US" sz="3600" b="1" i="1" dirty="0" err="1" smtClean="0">
                <a:solidFill>
                  <a:schemeClr val="bg2">
                    <a:lumMod val="25000"/>
                    <a:alpha val="50000"/>
                  </a:schemeClr>
                </a:solidFill>
              </a:rPr>
              <a:t>product</a:t>
            </a:r>
            <a:endParaRPr lang="en-US" sz="3600" b="1" i="1" dirty="0" smtClean="0">
              <a:solidFill>
                <a:schemeClr val="bg2">
                  <a:lumMod val="25000"/>
                  <a:alpha val="50000"/>
                </a:schemeClr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38200" y="1981975"/>
            <a:ext cx="10515600" cy="4741553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Must be unique within the bundle</a:t>
            </a:r>
          </a:p>
          <a:p>
            <a:r>
              <a:rPr lang="en-US" dirty="0" smtClean="0"/>
              <a:t>Starts with the </a:t>
            </a:r>
            <a:r>
              <a:rPr lang="en-US" dirty="0" err="1" smtClean="0"/>
              <a:t>collection_type</a:t>
            </a:r>
            <a:r>
              <a:rPr lang="en-US" dirty="0" smtClean="0"/>
              <a:t> value (lowercase)</a:t>
            </a:r>
          </a:p>
          <a:p>
            <a:r>
              <a:rPr lang="en-US" dirty="0" smtClean="0"/>
              <a:t>Collection identifiers typically take the form:</a:t>
            </a:r>
          </a:p>
          <a:p>
            <a:endParaRPr lang="en-US" sz="1300" dirty="0"/>
          </a:p>
          <a:p>
            <a:pPr marL="0" lvl="1" indent="0">
              <a:spcBef>
                <a:spcPts val="1000"/>
              </a:spcBef>
              <a:buNone/>
            </a:pPr>
            <a:r>
              <a:rPr lang="en-US" sz="4000" dirty="0"/>
              <a:t>	</a:t>
            </a:r>
            <a:r>
              <a:rPr lang="en-US" sz="4000" i="1" dirty="0" err="1" smtClean="0"/>
              <a:t>collection_type</a:t>
            </a:r>
            <a:r>
              <a:rPr lang="en-US" sz="4000" i="1" dirty="0" smtClean="0"/>
              <a:t>[-</a:t>
            </a:r>
            <a:r>
              <a:rPr lang="en-US" sz="4000" i="1" dirty="0"/>
              <a:t>description</a:t>
            </a:r>
            <a:r>
              <a:rPr lang="en-US" sz="4000" i="1" dirty="0" smtClean="0"/>
              <a:t>]</a:t>
            </a:r>
            <a:endParaRPr lang="en-US" sz="1200" dirty="0" smtClean="0"/>
          </a:p>
          <a:p>
            <a:pPr lvl="1"/>
            <a:r>
              <a:rPr lang="en-US" i="1" dirty="0" err="1"/>
              <a:t>c</a:t>
            </a:r>
            <a:r>
              <a:rPr lang="en-US" i="1" dirty="0" err="1" smtClean="0"/>
              <a:t>ollection_type</a:t>
            </a:r>
            <a:r>
              <a:rPr lang="en-US" i="1" dirty="0" smtClean="0"/>
              <a:t> </a:t>
            </a:r>
            <a:r>
              <a:rPr lang="en-US" dirty="0" smtClean="0"/>
              <a:t>= </a:t>
            </a:r>
            <a:r>
              <a:rPr lang="en-US" dirty="0" err="1" smtClean="0"/>
              <a:t>collection_type</a:t>
            </a:r>
            <a:r>
              <a:rPr lang="en-US" dirty="0" smtClean="0"/>
              <a:t> value (i.e. data, document, etc.)</a:t>
            </a:r>
          </a:p>
          <a:p>
            <a:pPr lvl="1"/>
            <a:r>
              <a:rPr lang="en-US" i="1" dirty="0" smtClean="0"/>
              <a:t>description </a:t>
            </a:r>
            <a:r>
              <a:rPr lang="en-US" dirty="0" smtClean="0"/>
              <a:t>= A description (optional) to help to distinguish the collection from others of the same type within the bundle (e.g. data type, mission phase, etc.)</a:t>
            </a:r>
          </a:p>
          <a:p>
            <a:pPr lvl="1"/>
            <a:endParaRPr lang="en-US" sz="1200" dirty="0" smtClean="0"/>
          </a:p>
          <a:p>
            <a:r>
              <a:rPr lang="en-US" sz="3000" dirty="0" smtClean="0"/>
              <a:t>Examples: data, </a:t>
            </a:r>
            <a:r>
              <a:rPr lang="en-US" sz="3000" dirty="0" err="1" smtClean="0"/>
              <a:t>data_calibrated</a:t>
            </a:r>
            <a:r>
              <a:rPr lang="en-US" sz="3000" dirty="0" smtClean="0"/>
              <a:t>, data-svy-3d</a:t>
            </a:r>
          </a:p>
        </p:txBody>
      </p:sp>
    </p:spTree>
    <p:extLst>
      <p:ext uri="{BB962C8B-B14F-4D97-AF65-F5344CB8AC3E}">
        <p14:creationId xmlns:p14="http://schemas.microsoft.com/office/powerpoint/2010/main" val="475082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LID Product Identifier</a:t>
            </a:r>
            <a:endParaRPr lang="en-US" sz="36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200" y="1279525"/>
            <a:ext cx="10515600" cy="7024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600" b="1" dirty="0" smtClean="0"/>
              <a:t>	</a:t>
            </a:r>
            <a:r>
              <a:rPr lang="en-US" sz="3600" b="1" dirty="0" err="1" smtClean="0">
                <a:solidFill>
                  <a:schemeClr val="bg2">
                    <a:lumMod val="25000"/>
                    <a:alpha val="50000"/>
                  </a:schemeClr>
                </a:solidFill>
              </a:rPr>
              <a:t>urn:nasa:pds:</a:t>
            </a:r>
            <a:r>
              <a:rPr lang="en-US" sz="3600" b="1" i="1" dirty="0" err="1" smtClean="0">
                <a:solidFill>
                  <a:schemeClr val="bg2">
                    <a:lumMod val="25000"/>
                    <a:alpha val="50000"/>
                  </a:schemeClr>
                </a:solidFill>
              </a:rPr>
              <a:t>bundle</a:t>
            </a:r>
            <a:r>
              <a:rPr lang="en-US" sz="3600" b="1" dirty="0" err="1" smtClean="0">
                <a:solidFill>
                  <a:schemeClr val="bg2">
                    <a:lumMod val="25000"/>
                    <a:alpha val="50000"/>
                  </a:schemeClr>
                </a:solidFill>
              </a:rPr>
              <a:t>:</a:t>
            </a:r>
            <a:r>
              <a:rPr lang="en-US" sz="3600" b="1" i="1" dirty="0" err="1" smtClean="0">
                <a:solidFill>
                  <a:schemeClr val="bg2">
                    <a:lumMod val="25000"/>
                    <a:alpha val="50000"/>
                  </a:schemeClr>
                </a:solidFill>
              </a:rPr>
              <a:t>collection</a:t>
            </a:r>
            <a:r>
              <a:rPr lang="en-US" sz="3600" b="1" dirty="0" err="1" smtClean="0">
                <a:solidFill>
                  <a:schemeClr val="bg2">
                    <a:lumMod val="25000"/>
                    <a:alpha val="50000"/>
                  </a:schemeClr>
                </a:solidFill>
              </a:rPr>
              <a:t>:</a:t>
            </a:r>
            <a:r>
              <a:rPr lang="en-US" sz="3600" b="1" i="1" dirty="0" err="1" smtClean="0"/>
              <a:t>product</a:t>
            </a:r>
            <a:endParaRPr lang="en-US" sz="3600" b="1" i="1" dirty="0" smtClean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38200" y="1981975"/>
            <a:ext cx="10515600" cy="4741553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Must be unique within the collection</a:t>
            </a:r>
          </a:p>
          <a:p>
            <a:r>
              <a:rPr lang="en-US" dirty="0" smtClean="0"/>
              <a:t>Typically consists of the base file name of the labeled file</a:t>
            </a:r>
            <a:endParaRPr lang="en-US" sz="2400" dirty="0" smtClean="0"/>
          </a:p>
          <a:p>
            <a:r>
              <a:rPr lang="en-US" dirty="0" smtClean="0"/>
              <a:t>Examples</a:t>
            </a:r>
            <a:r>
              <a:rPr lang="en-US" dirty="0"/>
              <a:t>: 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nms_cal_hk</a:t>
            </a:r>
            <a:r>
              <a:rPr lang="en-US" dirty="0"/>
              <a:t>__36127_20131203_104228, 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mvn_swe_l2_svy3d_20161208</a:t>
            </a:r>
          </a:p>
          <a:p>
            <a:r>
              <a:rPr lang="en-US" dirty="0" smtClean="0"/>
              <a:t>Design notes:</a:t>
            </a:r>
          </a:p>
          <a:p>
            <a:pPr lvl="1"/>
            <a:r>
              <a:rPr lang="en-US" dirty="0" smtClean="0"/>
              <a:t>Uppercase characters must be converted to lowercase.</a:t>
            </a:r>
          </a:p>
          <a:p>
            <a:pPr lvl="1"/>
            <a:r>
              <a:rPr lang="en-US" dirty="0" smtClean="0"/>
              <a:t>File version numbers, and other variable portions of the file name should be omitted from the product identifier.</a:t>
            </a:r>
          </a:p>
        </p:txBody>
      </p:sp>
    </p:spTree>
    <p:extLst>
      <p:ext uri="{BB962C8B-B14F-4D97-AF65-F5344CB8AC3E}">
        <p14:creationId xmlns:p14="http://schemas.microsoft.com/office/powerpoint/2010/main" val="1366735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Archive Generation 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88214"/>
            <a:ext cx="10515600" cy="540586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Product planning and design should go from top down: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200" y="3926826"/>
            <a:ext cx="10515600" cy="5405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Product generation should go from bottom up: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838200" y="1837488"/>
            <a:ext cx="1371600" cy="182880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0" tIns="457200" rIns="0" bIns="457200" rtlCol="0" anchor="ctr"/>
          <a:lstStyle/>
          <a:p>
            <a:pPr algn="ctr"/>
            <a:r>
              <a:rPr lang="en-US" sz="22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Bundle</a:t>
            </a:r>
          </a:p>
          <a:p>
            <a:pPr algn="ctr"/>
            <a:r>
              <a:rPr lang="en-US" sz="22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Products</a:t>
            </a:r>
          </a:p>
          <a:p>
            <a:pPr algn="ctr"/>
            <a:endParaRPr lang="en-US" sz="2000" b="1" dirty="0">
              <a:latin typeface="Arial Narrow" panose="020B0606020202030204" pitchFamily="34" charset="0"/>
            </a:endParaRPr>
          </a:p>
          <a:p>
            <a:pPr algn="ctr"/>
            <a:endParaRPr lang="en-US" sz="2000" b="1" dirty="0" smtClean="0">
              <a:latin typeface="Arial Narrow" panose="020B0606020202030204" pitchFamily="34" charset="0"/>
            </a:endParaRPr>
          </a:p>
          <a:p>
            <a:pPr algn="ctr"/>
            <a:endParaRPr lang="en-US" sz="2000" b="1" dirty="0">
              <a:latin typeface="Arial Narrow" panose="020B0606020202030204" pitchFamily="3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816412" y="1837488"/>
            <a:ext cx="1371600" cy="182880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200" b="1" dirty="0" smtClean="0">
                <a:solidFill>
                  <a:schemeClr val="bg2">
                    <a:lumMod val="25000"/>
                  </a:schemeClr>
                </a:solidFill>
                <a:latin typeface="Arial Narrow" panose="020B0606020202030204" pitchFamily="34" charset="0"/>
              </a:rPr>
              <a:t>Collection Products</a:t>
            </a:r>
          </a:p>
          <a:p>
            <a:pPr algn="ctr"/>
            <a:endParaRPr lang="en-US" sz="2000" b="1" dirty="0">
              <a:latin typeface="Arial Narrow" panose="020B0606020202030204" pitchFamily="34" charset="0"/>
            </a:endParaRPr>
          </a:p>
          <a:p>
            <a:pPr algn="ctr"/>
            <a:endParaRPr lang="en-US" sz="2000" b="1" dirty="0" smtClean="0">
              <a:latin typeface="Arial Narrow" panose="020B0606020202030204" pitchFamily="34" charset="0"/>
            </a:endParaRPr>
          </a:p>
          <a:p>
            <a:pPr algn="ctr"/>
            <a:endParaRPr lang="en-US" sz="2000" b="1" dirty="0">
              <a:latin typeface="Arial Narrow" panose="020B0606020202030204" pitchFamily="34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794624" y="1837488"/>
            <a:ext cx="1371600" cy="18288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latin typeface="Arial Narrow" panose="020B0606020202030204" pitchFamily="34" charset="0"/>
              </a:rPr>
              <a:t>Basic</a:t>
            </a:r>
          </a:p>
          <a:p>
            <a:pPr algn="ctr"/>
            <a:r>
              <a:rPr lang="en-US" sz="2200" b="1" dirty="0" smtClean="0">
                <a:latin typeface="Arial Narrow" panose="020B0606020202030204" pitchFamily="34" charset="0"/>
              </a:rPr>
              <a:t>Products</a:t>
            </a:r>
          </a:p>
          <a:p>
            <a:pPr algn="ctr"/>
            <a:endParaRPr lang="en-US" sz="2000" b="1" dirty="0">
              <a:latin typeface="Arial Narrow" panose="020B0606020202030204" pitchFamily="34" charset="0"/>
            </a:endParaRPr>
          </a:p>
          <a:p>
            <a:pPr algn="ctr"/>
            <a:endParaRPr lang="en-US" sz="2000" b="1" dirty="0" smtClean="0">
              <a:latin typeface="Arial Narrow" panose="020B0606020202030204" pitchFamily="34" charset="0"/>
            </a:endParaRPr>
          </a:p>
          <a:p>
            <a:pPr algn="ctr"/>
            <a:endParaRPr lang="en-US" sz="2000" b="1" dirty="0">
              <a:latin typeface="Arial Narrow" panose="020B0606020202030204" pitchFamily="34" charset="0"/>
            </a:endParaRPr>
          </a:p>
        </p:txBody>
      </p:sp>
      <p:sp>
        <p:nvSpPr>
          <p:cNvPr id="10" name="Right Arrow 9"/>
          <p:cNvSpPr/>
          <p:nvPr/>
        </p:nvSpPr>
        <p:spPr>
          <a:xfrm>
            <a:off x="2284506" y="2545700"/>
            <a:ext cx="457200" cy="412376"/>
          </a:xfrm>
          <a:prstGeom prst="rightArrow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tx1"/>
                </a:solidFill>
              </a:ln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1" name="Right Arrow 10"/>
          <p:cNvSpPr/>
          <p:nvPr/>
        </p:nvSpPr>
        <p:spPr>
          <a:xfrm>
            <a:off x="4262718" y="2545700"/>
            <a:ext cx="457200" cy="412376"/>
          </a:xfrm>
          <a:prstGeom prst="rightArrow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tx1"/>
                </a:solidFill>
              </a:ln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4794624" y="4467412"/>
            <a:ext cx="1371600" cy="182880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0" tIns="457200" rIns="0" bIns="457200" rtlCol="0" anchor="ctr"/>
          <a:lstStyle/>
          <a:p>
            <a:pPr algn="ctr"/>
            <a:r>
              <a:rPr lang="en-US" sz="22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Bundle</a:t>
            </a:r>
          </a:p>
          <a:p>
            <a:pPr algn="ctr"/>
            <a:r>
              <a:rPr lang="en-US" sz="22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Products</a:t>
            </a:r>
          </a:p>
          <a:p>
            <a:pPr algn="ctr"/>
            <a:endParaRPr lang="en-US" sz="2000" b="1" dirty="0">
              <a:latin typeface="Arial Narrow" panose="020B0606020202030204" pitchFamily="34" charset="0"/>
            </a:endParaRPr>
          </a:p>
          <a:p>
            <a:pPr algn="ctr"/>
            <a:endParaRPr lang="en-US" sz="2000" b="1" dirty="0" smtClean="0">
              <a:latin typeface="Arial Narrow" panose="020B0606020202030204" pitchFamily="34" charset="0"/>
            </a:endParaRPr>
          </a:p>
          <a:p>
            <a:pPr algn="ctr"/>
            <a:endParaRPr lang="en-US" sz="2000" b="1" dirty="0">
              <a:latin typeface="Arial Narrow" panose="020B0606020202030204" pitchFamily="34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2816412" y="4467412"/>
            <a:ext cx="1371600" cy="182880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200" b="1" dirty="0" smtClean="0">
                <a:solidFill>
                  <a:schemeClr val="bg2">
                    <a:lumMod val="25000"/>
                  </a:schemeClr>
                </a:solidFill>
                <a:latin typeface="Arial Narrow" panose="020B0606020202030204" pitchFamily="34" charset="0"/>
              </a:rPr>
              <a:t>Collection Products</a:t>
            </a:r>
          </a:p>
          <a:p>
            <a:pPr algn="ctr"/>
            <a:endParaRPr lang="en-US" sz="2000" b="1" dirty="0">
              <a:latin typeface="Arial Narrow" panose="020B0606020202030204" pitchFamily="34" charset="0"/>
            </a:endParaRPr>
          </a:p>
          <a:p>
            <a:pPr algn="ctr"/>
            <a:endParaRPr lang="en-US" sz="2000" b="1" dirty="0" smtClean="0">
              <a:latin typeface="Arial Narrow" panose="020B0606020202030204" pitchFamily="34" charset="0"/>
            </a:endParaRPr>
          </a:p>
          <a:p>
            <a:pPr algn="ctr"/>
            <a:endParaRPr lang="en-US" sz="2000" b="1" dirty="0">
              <a:latin typeface="Arial Narrow" panose="020B0606020202030204" pitchFamily="34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838200" y="4467412"/>
            <a:ext cx="1371600" cy="18288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latin typeface="Arial Narrow" panose="020B0606020202030204" pitchFamily="34" charset="0"/>
              </a:rPr>
              <a:t>Basic</a:t>
            </a:r>
          </a:p>
          <a:p>
            <a:pPr algn="ctr"/>
            <a:r>
              <a:rPr lang="en-US" sz="2200" b="1" dirty="0" smtClean="0">
                <a:latin typeface="Arial Narrow" panose="020B0606020202030204" pitchFamily="34" charset="0"/>
              </a:rPr>
              <a:t>Products</a:t>
            </a:r>
          </a:p>
          <a:p>
            <a:pPr algn="ctr"/>
            <a:endParaRPr lang="en-US" sz="2000" b="1" dirty="0">
              <a:latin typeface="Arial Narrow" panose="020B0606020202030204" pitchFamily="34" charset="0"/>
            </a:endParaRPr>
          </a:p>
          <a:p>
            <a:pPr algn="ctr"/>
            <a:endParaRPr lang="en-US" sz="2000" b="1" dirty="0" smtClean="0">
              <a:latin typeface="Arial Narrow" panose="020B0606020202030204" pitchFamily="34" charset="0"/>
            </a:endParaRPr>
          </a:p>
          <a:p>
            <a:pPr algn="ctr"/>
            <a:endParaRPr lang="en-US" sz="2000" b="1" dirty="0">
              <a:latin typeface="Arial Narrow" panose="020B0606020202030204" pitchFamily="34" charset="0"/>
            </a:endParaRPr>
          </a:p>
        </p:txBody>
      </p:sp>
      <p:sp>
        <p:nvSpPr>
          <p:cNvPr id="15" name="Right Arrow 14"/>
          <p:cNvSpPr/>
          <p:nvPr/>
        </p:nvSpPr>
        <p:spPr>
          <a:xfrm>
            <a:off x="2284506" y="5175624"/>
            <a:ext cx="457200" cy="412376"/>
          </a:xfrm>
          <a:prstGeom prst="rightArrow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tx1"/>
                </a:solidFill>
              </a:ln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6" name="Right Arrow 15"/>
          <p:cNvSpPr/>
          <p:nvPr/>
        </p:nvSpPr>
        <p:spPr>
          <a:xfrm>
            <a:off x="4262718" y="5175624"/>
            <a:ext cx="457200" cy="412376"/>
          </a:xfrm>
          <a:prstGeom prst="rightArrow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tx1"/>
                </a:solidFill>
              </a:ln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6293224" y="1837488"/>
            <a:ext cx="5212975" cy="18201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Collections inherit the bundle ID from the LID of their parent bundle; basic products inherit the bundle and collections IDs from their parent bundle and collection.</a:t>
            </a:r>
            <a:endParaRPr lang="en-US" sz="2400" dirty="0"/>
          </a:p>
        </p:txBody>
      </p:sp>
      <p:sp>
        <p:nvSpPr>
          <p:cNvPr id="18" name="Content Placeholder 2"/>
          <p:cNvSpPr txBox="1">
            <a:spLocks/>
          </p:cNvSpPr>
          <p:nvPr/>
        </p:nvSpPr>
        <p:spPr>
          <a:xfrm>
            <a:off x="6293224" y="4471756"/>
            <a:ext cx="5212975" cy="20936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LIDs need to be harvested for collection and bundle inventories, and other basic product metadata should to be summarized in collection and bundle labels.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01096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838198" y="1279524"/>
            <a:ext cx="2834640" cy="361406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Identification Area</a:t>
            </a:r>
            <a:endParaRPr lang="en-US" sz="2400" b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Anatomy of a PDS4 Label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7827783" y="1279524"/>
            <a:ext cx="3840480" cy="4572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000" b="1" i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XML Declaration</a:t>
            </a:r>
            <a:endParaRPr lang="en-US" sz="2000" b="1" i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7827783" y="1756990"/>
            <a:ext cx="3840480" cy="475488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000" b="1" i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Product (Root) Tag</a:t>
            </a:r>
            <a:endParaRPr lang="en-US" sz="2000" b="1" i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7919223" y="2209289"/>
            <a:ext cx="3657600" cy="11430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000" b="1" i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Identification Area</a:t>
            </a:r>
            <a:endParaRPr lang="en-US" sz="2000" b="1" i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7919223" y="3393722"/>
            <a:ext cx="3657600" cy="11430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000" b="1" i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Observation/Context Area</a:t>
            </a:r>
            <a:endParaRPr lang="en-US" sz="2000" b="1" i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919223" y="5076787"/>
            <a:ext cx="3657600" cy="13716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000" b="1" i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File Area</a:t>
            </a:r>
            <a:endParaRPr lang="en-US" sz="2000" b="1" i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919223" y="4578154"/>
            <a:ext cx="3657600" cy="457200"/>
          </a:xfrm>
          <a:prstGeom prst="rect">
            <a:avLst/>
          </a:prstGeom>
          <a:gradFill>
            <a:gsLst>
              <a:gs pos="0">
                <a:srgbClr val="EC5A5A"/>
              </a:gs>
              <a:gs pos="50000">
                <a:srgbClr val="E73535"/>
              </a:gs>
              <a:gs pos="100000">
                <a:srgbClr val="E4202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000" b="1" i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 List</a:t>
            </a:r>
            <a:endParaRPr lang="en-US" sz="2000" b="1" i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838199" y="3592286"/>
            <a:ext cx="10738623" cy="295813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buNone/>
            </a:pPr>
            <a:r>
              <a:rPr lang="en-US" sz="2000" dirty="0">
                <a:latin typeface="Consolas" panose="020B0609020204030204" pitchFamily="49" charset="0"/>
              </a:rPr>
              <a:t> </a:t>
            </a:r>
            <a:r>
              <a:rPr lang="en-US" sz="2000" dirty="0" smtClean="0">
                <a:latin typeface="Consolas" panose="020B0609020204030204" pitchFamily="49" charset="0"/>
              </a:rPr>
              <a:t>     &lt;</a:t>
            </a:r>
            <a:r>
              <a:rPr lang="en-US" sz="2000" dirty="0" err="1">
                <a:latin typeface="Consolas" panose="020B0609020204030204" pitchFamily="49" charset="0"/>
              </a:rPr>
              <a:t>Citation_Information</a:t>
            </a:r>
            <a:r>
              <a:rPr lang="en-US" sz="2000" dirty="0" smtClean="0">
                <a:latin typeface="Consolas" panose="020B0609020204030204" pitchFamily="49" charset="0"/>
              </a:rPr>
              <a:t>&gt;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 smtClean="0">
                <a:latin typeface="Consolas" panose="020B0609020204030204" pitchFamily="49" charset="0"/>
              </a:rPr>
              <a:t>         </a:t>
            </a:r>
            <a:r>
              <a:rPr lang="en-US" sz="2000" dirty="0">
                <a:latin typeface="Consolas" panose="020B0609020204030204" pitchFamily="49" charset="0"/>
              </a:rPr>
              <a:t>&lt;</a:t>
            </a:r>
            <a:r>
              <a:rPr lang="en-US" sz="2000" dirty="0" err="1">
                <a:latin typeface="Consolas" panose="020B0609020204030204" pitchFamily="49" charset="0"/>
              </a:rPr>
              <a:t>author_list</a:t>
            </a:r>
            <a:r>
              <a:rPr lang="en-US" sz="2000" dirty="0">
                <a:latin typeface="Consolas" panose="020B0609020204030204" pitchFamily="49" charset="0"/>
              </a:rPr>
              <a:t>&gt;Mitchell, D. L.&lt;/</a:t>
            </a:r>
            <a:r>
              <a:rPr lang="en-US" sz="2000" dirty="0" err="1">
                <a:latin typeface="Consolas" panose="020B0609020204030204" pitchFamily="49" charset="0"/>
              </a:rPr>
              <a:t>author_list</a:t>
            </a:r>
            <a:r>
              <a:rPr lang="en-US" sz="2000" dirty="0" smtClean="0">
                <a:latin typeface="Consolas" panose="020B0609020204030204" pitchFamily="49" charset="0"/>
              </a:rPr>
              <a:t>&gt;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 smtClean="0">
                <a:latin typeface="Consolas" panose="020B0609020204030204" pitchFamily="49" charset="0"/>
              </a:rPr>
              <a:t>         &lt;</a:t>
            </a:r>
            <a:r>
              <a:rPr lang="en-US" sz="2000" dirty="0" err="1" smtClean="0">
                <a:latin typeface="Consolas" panose="020B0609020204030204" pitchFamily="49" charset="0"/>
              </a:rPr>
              <a:t>publication_year</a:t>
            </a:r>
            <a:r>
              <a:rPr lang="en-US" sz="2000" dirty="0" smtClean="0">
                <a:latin typeface="Consolas" panose="020B0609020204030204" pitchFamily="49" charset="0"/>
              </a:rPr>
              <a:t>&gt;2017&lt;/</a:t>
            </a:r>
            <a:r>
              <a:rPr lang="en-US" sz="2000" dirty="0" err="1" smtClean="0">
                <a:latin typeface="Consolas" panose="020B0609020204030204" pitchFamily="49" charset="0"/>
              </a:rPr>
              <a:t>publication_year</a:t>
            </a:r>
            <a:r>
              <a:rPr lang="en-US" sz="2000" dirty="0" smtClean="0">
                <a:latin typeface="Consolas" panose="020B0609020204030204" pitchFamily="49" charset="0"/>
              </a:rPr>
              <a:t>&gt;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 smtClean="0">
                <a:latin typeface="Consolas" panose="020B0609020204030204" pitchFamily="49" charset="0"/>
              </a:rPr>
              <a:t>         &lt;keyword&gt;Electrons&lt;/keyword&gt;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 smtClean="0">
                <a:latin typeface="Consolas" panose="020B0609020204030204" pitchFamily="49" charset="0"/>
              </a:rPr>
              <a:t>         </a:t>
            </a:r>
            <a:r>
              <a:rPr lang="en-US" sz="2000" dirty="0">
                <a:latin typeface="Consolas" panose="020B0609020204030204" pitchFamily="49" charset="0"/>
              </a:rPr>
              <a:t>&lt;description</a:t>
            </a:r>
            <a:r>
              <a:rPr lang="en-US" sz="2000" dirty="0" smtClean="0">
                <a:latin typeface="Consolas" panose="020B0609020204030204" pitchFamily="49" charset="0"/>
              </a:rPr>
              <a:t>&gt;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 smtClean="0">
                <a:latin typeface="Consolas" panose="020B0609020204030204" pitchFamily="49" charset="0"/>
              </a:rPr>
              <a:t>            </a:t>
            </a:r>
            <a:r>
              <a:rPr lang="en-US" sz="2000" dirty="0">
                <a:latin typeface="Consolas" panose="020B0609020204030204" pitchFamily="49" charset="0"/>
              </a:rPr>
              <a:t>MAVEN SWEA electron energy/angle (3D) distributions in units of differential energy flux (eV/cm**2 sec </a:t>
            </a:r>
            <a:r>
              <a:rPr lang="en-US" sz="2000" dirty="0" err="1">
                <a:latin typeface="Consolas" panose="020B0609020204030204" pitchFamily="49" charset="0"/>
              </a:rPr>
              <a:t>ster</a:t>
            </a:r>
            <a:r>
              <a:rPr lang="en-US" sz="2000" dirty="0">
                <a:latin typeface="Consolas" panose="020B0609020204030204" pitchFamily="49" charset="0"/>
              </a:rPr>
              <a:t> eV) at the MAVEN survey telemetry rate for </a:t>
            </a:r>
            <a:r>
              <a:rPr lang="en-US" sz="2000" dirty="0" smtClean="0">
                <a:latin typeface="Consolas" panose="020B0609020204030204" pitchFamily="49" charset="0"/>
              </a:rPr>
              <a:t>2017-02-08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 smtClean="0">
                <a:latin typeface="Consolas" panose="020B0609020204030204" pitchFamily="49" charset="0"/>
              </a:rPr>
              <a:t>         </a:t>
            </a:r>
            <a:r>
              <a:rPr lang="en-US" sz="2000" dirty="0">
                <a:latin typeface="Consolas" panose="020B0609020204030204" pitchFamily="49" charset="0"/>
              </a:rPr>
              <a:t>&lt;/description</a:t>
            </a:r>
            <a:r>
              <a:rPr lang="en-US" sz="2000" dirty="0" smtClean="0">
                <a:latin typeface="Consolas" panose="020B0609020204030204" pitchFamily="49" charset="0"/>
              </a:rPr>
              <a:t>&gt;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 smtClean="0">
                <a:latin typeface="Consolas" panose="020B0609020204030204" pitchFamily="49" charset="0"/>
              </a:rPr>
              <a:t>      </a:t>
            </a:r>
            <a:r>
              <a:rPr lang="en-US" sz="2000" dirty="0">
                <a:latin typeface="Consolas" panose="020B0609020204030204" pitchFamily="49" charset="0"/>
              </a:rPr>
              <a:t>&lt;/</a:t>
            </a:r>
            <a:r>
              <a:rPr lang="en-US" sz="2000" dirty="0" err="1">
                <a:latin typeface="Consolas" panose="020B0609020204030204" pitchFamily="49" charset="0"/>
              </a:rPr>
              <a:t>Citation_Information</a:t>
            </a:r>
            <a:r>
              <a:rPr lang="en-US" sz="2000" dirty="0">
                <a:latin typeface="Consolas" panose="020B0609020204030204" pitchFamily="49" charset="0"/>
              </a:rPr>
              <a:t>&gt;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838198" y="1679483"/>
            <a:ext cx="7012259" cy="5029200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Citation_Information</a:t>
            </a:r>
            <a:r>
              <a:rPr lang="en-US" sz="2400" dirty="0" smtClean="0"/>
              <a:t> (required for bundle and collection products, optional for basic products)</a:t>
            </a:r>
          </a:p>
          <a:p>
            <a:pPr lvl="1"/>
            <a:r>
              <a:rPr lang="en-US" sz="2000" dirty="0" smtClean="0"/>
              <a:t>Provides information required to enable PDS archive products to be cited in scientific publications</a:t>
            </a:r>
          </a:p>
          <a:p>
            <a:pPr lvl="1"/>
            <a:r>
              <a:rPr lang="en-US" sz="2000" dirty="0"/>
              <a:t>d</a:t>
            </a:r>
            <a:r>
              <a:rPr lang="en-US" sz="2000" dirty="0" smtClean="0"/>
              <a:t>escription element provides a terse product description, rather than a full citation description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11533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838198" y="1279524"/>
            <a:ext cx="2834640" cy="361406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Identification Area</a:t>
            </a:r>
            <a:endParaRPr lang="en-US" sz="2400" b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Anatomy of a PDS4 Label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7827783" y="1279524"/>
            <a:ext cx="3840480" cy="4572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000" b="1" i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XML Declaration</a:t>
            </a:r>
            <a:endParaRPr lang="en-US" sz="2000" b="1" i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7827783" y="1756990"/>
            <a:ext cx="3840480" cy="475488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000" b="1" i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Product (Root) Tag</a:t>
            </a:r>
            <a:endParaRPr lang="en-US" sz="2000" b="1" i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7919223" y="2209289"/>
            <a:ext cx="3657600" cy="11430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000" b="1" i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Identification Area</a:t>
            </a:r>
            <a:endParaRPr lang="en-US" sz="2000" b="1" i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7919223" y="3393722"/>
            <a:ext cx="3657600" cy="11430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000" b="1" i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Observation/Context Area</a:t>
            </a:r>
            <a:endParaRPr lang="en-US" sz="2000" b="1" i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919223" y="5076787"/>
            <a:ext cx="3657600" cy="13716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000" b="1" i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File Area</a:t>
            </a:r>
            <a:endParaRPr lang="en-US" sz="2000" b="1" i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919223" y="4578154"/>
            <a:ext cx="3657600" cy="457200"/>
          </a:xfrm>
          <a:prstGeom prst="rect">
            <a:avLst/>
          </a:prstGeom>
          <a:gradFill>
            <a:gsLst>
              <a:gs pos="0">
                <a:srgbClr val="EC5A5A"/>
              </a:gs>
              <a:gs pos="50000">
                <a:srgbClr val="E73535"/>
              </a:gs>
              <a:gs pos="100000">
                <a:srgbClr val="E4202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000" b="1" i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 List</a:t>
            </a:r>
            <a:endParaRPr lang="en-US" sz="2000" b="1" i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838200" y="1640930"/>
            <a:ext cx="7012259" cy="4676484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Modification_History</a:t>
            </a:r>
            <a:r>
              <a:rPr lang="en-US" sz="2400" dirty="0" smtClean="0"/>
              <a:t> (optional)</a:t>
            </a:r>
          </a:p>
          <a:p>
            <a:pPr lvl="1"/>
            <a:r>
              <a:rPr lang="en-US" sz="2000" dirty="0" smtClean="0"/>
              <a:t>Provides a description of past versions a product</a:t>
            </a: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838199" y="3477878"/>
            <a:ext cx="10738623" cy="2939703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buNone/>
            </a:pPr>
            <a:r>
              <a:rPr lang="en-US" sz="2000" dirty="0" smtClean="0">
                <a:latin typeface="Consolas" panose="020B0609020204030204" pitchFamily="49" charset="0"/>
              </a:rPr>
              <a:t>      &lt;</a:t>
            </a:r>
            <a:r>
              <a:rPr lang="en-US" sz="2000" dirty="0" err="1">
                <a:latin typeface="Consolas" panose="020B0609020204030204" pitchFamily="49" charset="0"/>
              </a:rPr>
              <a:t>Modification_History</a:t>
            </a:r>
            <a:r>
              <a:rPr lang="en-US" sz="2000" dirty="0">
                <a:latin typeface="Consolas" panose="020B0609020204030204" pitchFamily="49" charset="0"/>
              </a:rPr>
              <a:t>&gt;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>
                <a:latin typeface="Consolas" panose="020B0609020204030204" pitchFamily="49" charset="0"/>
              </a:rPr>
              <a:t>         &lt;</a:t>
            </a:r>
            <a:r>
              <a:rPr lang="en-US" sz="2000" dirty="0" err="1">
                <a:latin typeface="Consolas" panose="020B0609020204030204" pitchFamily="49" charset="0"/>
              </a:rPr>
              <a:t>Modification_Detail</a:t>
            </a:r>
            <a:r>
              <a:rPr lang="en-US" sz="2000" dirty="0">
                <a:latin typeface="Consolas" panose="020B0609020204030204" pitchFamily="49" charset="0"/>
              </a:rPr>
              <a:t>&gt;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>
                <a:latin typeface="Consolas" panose="020B0609020204030204" pitchFamily="49" charset="0"/>
              </a:rPr>
              <a:t>            &lt;</a:t>
            </a:r>
            <a:r>
              <a:rPr lang="en-US" sz="2000" dirty="0" err="1">
                <a:latin typeface="Consolas" panose="020B0609020204030204" pitchFamily="49" charset="0"/>
              </a:rPr>
              <a:t>modification_date</a:t>
            </a:r>
            <a:r>
              <a:rPr lang="en-US" sz="2000" dirty="0">
                <a:latin typeface="Consolas" panose="020B0609020204030204" pitchFamily="49" charset="0"/>
              </a:rPr>
              <a:t>&gt;2017-09-08&lt;/</a:t>
            </a:r>
            <a:r>
              <a:rPr lang="en-US" sz="2000" dirty="0" err="1">
                <a:latin typeface="Consolas" panose="020B0609020204030204" pitchFamily="49" charset="0"/>
              </a:rPr>
              <a:t>modification_date</a:t>
            </a:r>
            <a:r>
              <a:rPr lang="en-US" sz="2000" dirty="0">
                <a:latin typeface="Consolas" panose="020B0609020204030204" pitchFamily="49" charset="0"/>
              </a:rPr>
              <a:t>&gt;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>
                <a:latin typeface="Consolas" panose="020B0609020204030204" pitchFamily="49" charset="0"/>
              </a:rPr>
              <a:t>            &lt;</a:t>
            </a:r>
            <a:r>
              <a:rPr lang="en-US" sz="2000" dirty="0" err="1">
                <a:latin typeface="Consolas" panose="020B0609020204030204" pitchFamily="49" charset="0"/>
              </a:rPr>
              <a:t>version_id</a:t>
            </a:r>
            <a:r>
              <a:rPr lang="en-US" sz="2000" dirty="0">
                <a:latin typeface="Consolas" panose="020B0609020204030204" pitchFamily="49" charset="0"/>
              </a:rPr>
              <a:t>&gt;3.6&lt;/</a:t>
            </a:r>
            <a:r>
              <a:rPr lang="en-US" sz="2000" dirty="0" err="1">
                <a:latin typeface="Consolas" panose="020B0609020204030204" pitchFamily="49" charset="0"/>
              </a:rPr>
              <a:t>version_id</a:t>
            </a:r>
            <a:r>
              <a:rPr lang="en-US" sz="2000" dirty="0">
                <a:latin typeface="Consolas" panose="020B0609020204030204" pitchFamily="49" charset="0"/>
              </a:rPr>
              <a:t>&gt;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>
                <a:latin typeface="Consolas" panose="020B0609020204030204" pitchFamily="49" charset="0"/>
              </a:rPr>
              <a:t>            &lt;description&gt;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>
                <a:latin typeface="Consolas" panose="020B0609020204030204" pitchFamily="49" charset="0"/>
              </a:rPr>
              <a:t>               MAVEN Release 10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>
                <a:latin typeface="Consolas" panose="020B0609020204030204" pitchFamily="49" charset="0"/>
              </a:rPr>
              <a:t>            &lt;/description&gt;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>
                <a:latin typeface="Consolas" panose="020B0609020204030204" pitchFamily="49" charset="0"/>
              </a:rPr>
              <a:t>         &lt;/</a:t>
            </a:r>
            <a:r>
              <a:rPr lang="en-US" sz="2000" dirty="0" err="1">
                <a:latin typeface="Consolas" panose="020B0609020204030204" pitchFamily="49" charset="0"/>
              </a:rPr>
              <a:t>Modification_Detail</a:t>
            </a:r>
            <a:r>
              <a:rPr lang="en-US" sz="2000" dirty="0">
                <a:latin typeface="Consolas" panose="020B0609020204030204" pitchFamily="49" charset="0"/>
              </a:rPr>
              <a:t>&gt;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>
                <a:latin typeface="Consolas" panose="020B0609020204030204" pitchFamily="49" charset="0"/>
              </a:rPr>
              <a:t>      &lt;/</a:t>
            </a:r>
            <a:r>
              <a:rPr lang="en-US" sz="2000" dirty="0" err="1">
                <a:latin typeface="Consolas" panose="020B0609020204030204" pitchFamily="49" charset="0"/>
              </a:rPr>
              <a:t>Modification_History</a:t>
            </a:r>
            <a:r>
              <a:rPr lang="en-US" sz="2000" dirty="0">
                <a:latin typeface="Consolas" panose="020B0609020204030204" pitchFamily="49" charset="0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534215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88214"/>
            <a:ext cx="7034561" cy="5029200"/>
          </a:xfrm>
        </p:spPr>
        <p:txBody>
          <a:bodyPr/>
          <a:lstStyle/>
          <a:p>
            <a:r>
              <a:rPr lang="en-US" dirty="0" err="1" smtClean="0"/>
              <a:t>Time_Coordinates</a:t>
            </a:r>
            <a:r>
              <a:rPr lang="en-US" dirty="0"/>
              <a:t> </a:t>
            </a:r>
            <a:r>
              <a:rPr lang="en-US" dirty="0" smtClean="0"/>
              <a:t>(required for </a:t>
            </a:r>
            <a:r>
              <a:rPr lang="en-US" dirty="0" err="1" smtClean="0"/>
              <a:t>Observation_Area</a:t>
            </a:r>
            <a:r>
              <a:rPr lang="en-US" dirty="0" smtClean="0"/>
              <a:t>, optional for </a:t>
            </a:r>
            <a:r>
              <a:rPr lang="en-US" dirty="0" err="1" smtClean="0"/>
              <a:t>Context_Area</a:t>
            </a:r>
            <a:r>
              <a:rPr lang="en-US" dirty="0" smtClean="0"/>
              <a:t>)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Observation/Context Area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7934091" y="1280780"/>
            <a:ext cx="3657600" cy="11430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000" b="1" i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Observation/Context Area</a:t>
            </a:r>
            <a:endParaRPr lang="en-US" sz="2000" b="1" i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838199" y="3256156"/>
            <a:ext cx="10738623" cy="3161425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buNone/>
            </a:pPr>
            <a:r>
              <a:rPr lang="en-US" sz="2000" dirty="0">
                <a:latin typeface="Consolas" panose="020B0609020204030204" pitchFamily="49" charset="0"/>
              </a:rPr>
              <a:t> </a:t>
            </a:r>
            <a:r>
              <a:rPr lang="en-US" sz="2000" dirty="0" smtClean="0">
                <a:latin typeface="Consolas" panose="020B0609020204030204" pitchFamily="49" charset="0"/>
              </a:rPr>
              <a:t>     &lt;</a:t>
            </a:r>
            <a:r>
              <a:rPr lang="en-US" sz="2000" dirty="0" err="1">
                <a:latin typeface="Consolas" panose="020B0609020204030204" pitchFamily="49" charset="0"/>
              </a:rPr>
              <a:t>Time_Coordinates</a:t>
            </a:r>
            <a:r>
              <a:rPr lang="en-US" sz="2000" dirty="0">
                <a:latin typeface="Consolas" panose="020B0609020204030204" pitchFamily="49" charset="0"/>
              </a:rPr>
              <a:t>&gt;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>
                <a:latin typeface="Consolas" panose="020B0609020204030204" pitchFamily="49" charset="0"/>
              </a:rPr>
              <a:t>         &lt;</a:t>
            </a:r>
            <a:r>
              <a:rPr lang="en-US" sz="2000" dirty="0" err="1">
                <a:latin typeface="Consolas" panose="020B0609020204030204" pitchFamily="49" charset="0"/>
              </a:rPr>
              <a:t>start_date_time</a:t>
            </a:r>
            <a:r>
              <a:rPr lang="en-US" sz="2000" dirty="0">
                <a:latin typeface="Consolas" panose="020B0609020204030204" pitchFamily="49" charset="0"/>
              </a:rPr>
              <a:t>&gt;2017-02-08T00:00:10.520Z&lt;/</a:t>
            </a:r>
            <a:r>
              <a:rPr lang="en-US" sz="2000" dirty="0" err="1">
                <a:latin typeface="Consolas" panose="020B0609020204030204" pitchFamily="49" charset="0"/>
              </a:rPr>
              <a:t>start_date_time</a:t>
            </a:r>
            <a:r>
              <a:rPr lang="en-US" sz="2000" dirty="0">
                <a:latin typeface="Consolas" panose="020B0609020204030204" pitchFamily="49" charset="0"/>
              </a:rPr>
              <a:t>&gt;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>
                <a:latin typeface="Consolas" panose="020B0609020204030204" pitchFamily="49" charset="0"/>
              </a:rPr>
              <a:t>         &lt;</a:t>
            </a:r>
            <a:r>
              <a:rPr lang="en-US" sz="2000" dirty="0" err="1">
                <a:latin typeface="Consolas" panose="020B0609020204030204" pitchFamily="49" charset="0"/>
              </a:rPr>
              <a:t>stop_date_time</a:t>
            </a:r>
            <a:r>
              <a:rPr lang="en-US" sz="2000" dirty="0">
                <a:latin typeface="Consolas" panose="020B0609020204030204" pitchFamily="49" charset="0"/>
              </a:rPr>
              <a:t>&gt;2017-02-08T23:59:54.991Z&lt;/</a:t>
            </a:r>
            <a:r>
              <a:rPr lang="en-US" sz="2000" dirty="0" err="1">
                <a:latin typeface="Consolas" panose="020B0609020204030204" pitchFamily="49" charset="0"/>
              </a:rPr>
              <a:t>stop_date_time</a:t>
            </a:r>
            <a:r>
              <a:rPr lang="en-US" sz="2000" dirty="0">
                <a:latin typeface="Consolas" panose="020B0609020204030204" pitchFamily="49" charset="0"/>
              </a:rPr>
              <a:t>&gt;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>
                <a:latin typeface="Consolas" panose="020B0609020204030204" pitchFamily="49" charset="0"/>
              </a:rPr>
              <a:t>      &lt;/</a:t>
            </a:r>
            <a:r>
              <a:rPr lang="en-US" sz="2000" dirty="0" err="1">
                <a:latin typeface="Consolas" panose="020B0609020204030204" pitchFamily="49" charset="0"/>
              </a:rPr>
              <a:t>Time_Coordinates</a:t>
            </a:r>
            <a:r>
              <a:rPr lang="en-US" sz="2000" dirty="0">
                <a:latin typeface="Consolas" panose="020B0609020204030204" pitchFamily="49" charset="0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2938825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88213"/>
            <a:ext cx="7034561" cy="1700313"/>
          </a:xfrm>
        </p:spPr>
        <p:txBody>
          <a:bodyPr>
            <a:normAutofit/>
          </a:bodyPr>
          <a:lstStyle/>
          <a:p>
            <a:r>
              <a:rPr lang="en-US" dirty="0" err="1" smtClean="0"/>
              <a:t>Primary_Result_Summary</a:t>
            </a:r>
            <a:r>
              <a:rPr lang="en-US" dirty="0" smtClean="0"/>
              <a:t> (optional) – provides information on the  scientific content of the product to enhance data discovery. Parameters include: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Observation/Context Area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7934091" y="1280780"/>
            <a:ext cx="3657600" cy="11430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000" b="1" i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Observation/Context Area</a:t>
            </a:r>
            <a:endParaRPr lang="en-US" sz="2000" b="1" i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38201" y="2988526"/>
            <a:ext cx="10753490" cy="34791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dirty="0"/>
              <a:t>p</a:t>
            </a:r>
            <a:r>
              <a:rPr lang="en-US" dirty="0" smtClean="0"/>
              <a:t>urpose: Science, Calibration, Engineering, etc.</a:t>
            </a:r>
          </a:p>
          <a:p>
            <a:pPr lvl="1"/>
            <a:r>
              <a:rPr lang="en-US" dirty="0" err="1"/>
              <a:t>p</a:t>
            </a:r>
            <a:r>
              <a:rPr lang="en-US" dirty="0" err="1" smtClean="0"/>
              <a:t>rocessing_level</a:t>
            </a:r>
            <a:r>
              <a:rPr lang="en-US" dirty="0" smtClean="0"/>
              <a:t>: Raw, Calibrated, Derived, etc.</a:t>
            </a:r>
          </a:p>
          <a:p>
            <a:pPr lvl="1"/>
            <a:r>
              <a:rPr lang="en-US" dirty="0" err="1"/>
              <a:t>w</a:t>
            </a:r>
            <a:r>
              <a:rPr lang="en-US" dirty="0" err="1" smtClean="0"/>
              <a:t>avelength_range</a:t>
            </a:r>
            <a:r>
              <a:rPr lang="en-US" dirty="0" smtClean="0"/>
              <a:t>: Infrared, Near Infrared, Visible, Ultraviolet, etc.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omain: Atmosphere, Ionosphere, Magnetosphere, Surface, Interior, etc.</a:t>
            </a:r>
          </a:p>
          <a:p>
            <a:pPr lvl="1"/>
            <a:r>
              <a:rPr lang="en-US" dirty="0" err="1"/>
              <a:t>d</a:t>
            </a:r>
            <a:r>
              <a:rPr lang="en-US" dirty="0" err="1" smtClean="0"/>
              <a:t>iscipline_name</a:t>
            </a:r>
            <a:r>
              <a:rPr lang="en-US" dirty="0" smtClean="0"/>
              <a:t>: Atmospheres, Fields, Imaging, Particles, Small Bodies, etc.</a:t>
            </a:r>
          </a:p>
          <a:p>
            <a:pPr lvl="1"/>
            <a:r>
              <a:rPr lang="en-US" dirty="0"/>
              <a:t>f</a:t>
            </a:r>
            <a:r>
              <a:rPr lang="en-US" dirty="0" smtClean="0"/>
              <a:t>acet1: 2D, Color, Grayscale, Ions, Neutrals, Spectral Cube, etc.</a:t>
            </a:r>
          </a:p>
          <a:p>
            <a:pPr lvl="1"/>
            <a:r>
              <a:rPr lang="en-US" dirty="0"/>
              <a:t>f</a:t>
            </a:r>
            <a:r>
              <a:rPr lang="en-US" dirty="0" smtClean="0"/>
              <a:t>acet2: Background, Waves, Cosmic Ray, Energetic, Solar Energetic, etc.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298712" y="1677453"/>
            <a:ext cx="790601" cy="685800"/>
            <a:chOff x="328383" y="2937288"/>
            <a:chExt cx="790601" cy="685800"/>
          </a:xfrm>
        </p:grpSpPr>
        <p:sp>
          <p:nvSpPr>
            <p:cNvPr id="8" name="TextBox 7"/>
            <p:cNvSpPr txBox="1"/>
            <p:nvPr/>
          </p:nvSpPr>
          <p:spPr>
            <a:xfrm rot="19800000">
              <a:off x="328383" y="3018463"/>
              <a:ext cx="790601" cy="584775"/>
            </a:xfrm>
            <a:prstGeom prst="rect">
              <a:avLst/>
            </a:prstGeom>
            <a:noFill/>
            <a:ln w="50800" cmpd="dbl"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 smtClean="0">
                  <a:solidFill>
                    <a:srgbClr val="FF0000">
                      <a:alpha val="80000"/>
                    </a:srgbClr>
                  </a:solidFill>
                  <a:latin typeface="Stencil" panose="040409050D0802020404" pitchFamily="82" charset="0"/>
                </a:rPr>
                <a:t>Best</a:t>
              </a:r>
              <a:endParaRPr lang="en-US" sz="900" dirty="0" smtClean="0">
                <a:solidFill>
                  <a:srgbClr val="FF0000">
                    <a:alpha val="80000"/>
                  </a:srgbClr>
                </a:solidFill>
                <a:latin typeface="Stencil" panose="040409050D0802020404" pitchFamily="82" charset="0"/>
              </a:endParaRPr>
            </a:p>
            <a:p>
              <a:pPr algn="ctr"/>
              <a:r>
                <a:rPr lang="en-US" sz="1000" dirty="0" smtClean="0">
                  <a:solidFill>
                    <a:srgbClr val="FF0000">
                      <a:alpha val="80000"/>
                    </a:srgbClr>
                  </a:solidFill>
                  <a:latin typeface="Stencil" panose="040409050D0802020404" pitchFamily="82" charset="0"/>
                </a:rPr>
                <a:t>Practice</a:t>
              </a:r>
            </a:p>
            <a:p>
              <a:pPr algn="ctr"/>
              <a:r>
                <a:rPr lang="en-US" sz="1200" b="1" dirty="0" smtClean="0">
                  <a:solidFill>
                    <a:srgbClr val="FF0000">
                      <a:alpha val="80000"/>
                    </a:srgbClr>
                  </a:solidFill>
                  <a:latin typeface="Stencil" panose="040409050D0802020404" pitchFamily="82" charset="0"/>
                  <a:sym typeface="Wingdings 2" panose="05020102010507070707" pitchFamily="18" charset="2"/>
                </a:rPr>
                <a:t></a:t>
              </a:r>
              <a:endParaRPr lang="en-US" sz="1100" b="1" dirty="0">
                <a:solidFill>
                  <a:srgbClr val="FF0000">
                    <a:alpha val="80000"/>
                  </a:srgbClr>
                </a:solidFill>
                <a:latin typeface="Stencil" panose="040409050D0802020404" pitchFamily="82" charset="0"/>
              </a:endParaRPr>
            </a:p>
          </p:txBody>
        </p:sp>
        <p:sp>
          <p:nvSpPr>
            <p:cNvPr id="9" name="Oval 8"/>
            <p:cNvSpPr>
              <a:spLocks noChangeAspect="1"/>
            </p:cNvSpPr>
            <p:nvPr/>
          </p:nvSpPr>
          <p:spPr>
            <a:xfrm>
              <a:off x="357096" y="2937288"/>
              <a:ext cx="685800" cy="685800"/>
            </a:xfrm>
            <a:prstGeom prst="ellipse">
              <a:avLst/>
            </a:prstGeom>
            <a:noFill/>
            <a:ln w="50800" cmpd="dbl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 dirty="0">
                <a:solidFill>
                  <a:srgbClr val="FF0000"/>
                </a:solidFill>
                <a:latin typeface="Stencil" panose="040409050D0802020404" pitchFamily="8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1472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88214"/>
            <a:ext cx="7034561" cy="5029200"/>
          </a:xfrm>
        </p:spPr>
        <p:txBody>
          <a:bodyPr/>
          <a:lstStyle/>
          <a:p>
            <a:r>
              <a:rPr lang="en-US" dirty="0" err="1" smtClean="0"/>
              <a:t>Primary_Result_Summary</a:t>
            </a:r>
            <a:r>
              <a:rPr lang="en-US" dirty="0" smtClean="0"/>
              <a:t> example</a:t>
            </a:r>
          </a:p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Observation/Context Area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7934091" y="1280780"/>
            <a:ext cx="3657600" cy="11430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000" b="1" i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Observation/Context Area</a:t>
            </a:r>
            <a:endParaRPr lang="en-US" sz="2000" b="1" i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838199" y="3256156"/>
            <a:ext cx="10738623" cy="3161425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buNone/>
            </a:pPr>
            <a:r>
              <a:rPr lang="en-US" sz="2000" dirty="0">
                <a:latin typeface="Consolas" panose="020B0609020204030204" pitchFamily="49" charset="0"/>
              </a:rPr>
              <a:t> </a:t>
            </a:r>
            <a:r>
              <a:rPr lang="en-US" sz="2000" dirty="0" smtClean="0">
                <a:latin typeface="Consolas" panose="020B0609020204030204" pitchFamily="49" charset="0"/>
              </a:rPr>
              <a:t>     &lt;</a:t>
            </a:r>
            <a:r>
              <a:rPr lang="en-US" sz="2000" dirty="0" err="1">
                <a:latin typeface="Consolas" panose="020B0609020204030204" pitchFamily="49" charset="0"/>
              </a:rPr>
              <a:t>Primary_Result_Summary</a:t>
            </a:r>
            <a:r>
              <a:rPr lang="en-US" sz="2000" dirty="0">
                <a:latin typeface="Consolas" panose="020B0609020204030204" pitchFamily="49" charset="0"/>
              </a:rPr>
              <a:t>&gt;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>
                <a:latin typeface="Consolas" panose="020B0609020204030204" pitchFamily="49" charset="0"/>
              </a:rPr>
              <a:t>         &lt;purpose&gt;Science&lt;/purpose&gt;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>
                <a:latin typeface="Consolas" panose="020B0609020204030204" pitchFamily="49" charset="0"/>
              </a:rPr>
              <a:t>         &lt;</a:t>
            </a:r>
            <a:r>
              <a:rPr lang="en-US" sz="2000" dirty="0" err="1">
                <a:latin typeface="Consolas" panose="020B0609020204030204" pitchFamily="49" charset="0"/>
              </a:rPr>
              <a:t>processing_level</a:t>
            </a:r>
            <a:r>
              <a:rPr lang="en-US" sz="2000" dirty="0">
                <a:latin typeface="Consolas" panose="020B0609020204030204" pitchFamily="49" charset="0"/>
              </a:rPr>
              <a:t>&gt;Calibrated&lt;/</a:t>
            </a:r>
            <a:r>
              <a:rPr lang="en-US" sz="2000" dirty="0" err="1">
                <a:latin typeface="Consolas" panose="020B0609020204030204" pitchFamily="49" charset="0"/>
              </a:rPr>
              <a:t>processing_level</a:t>
            </a:r>
            <a:r>
              <a:rPr lang="en-US" sz="2000" dirty="0">
                <a:latin typeface="Consolas" panose="020B0609020204030204" pitchFamily="49" charset="0"/>
              </a:rPr>
              <a:t>&gt;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>
                <a:latin typeface="Consolas" panose="020B0609020204030204" pitchFamily="49" charset="0"/>
              </a:rPr>
              <a:t>         &lt;</a:t>
            </a:r>
            <a:r>
              <a:rPr lang="en-US" sz="2000" dirty="0" err="1">
                <a:latin typeface="Consolas" panose="020B0609020204030204" pitchFamily="49" charset="0"/>
              </a:rPr>
              <a:t>Science_Facets</a:t>
            </a:r>
            <a:r>
              <a:rPr lang="en-US" sz="2000" dirty="0">
                <a:latin typeface="Consolas" panose="020B0609020204030204" pitchFamily="49" charset="0"/>
              </a:rPr>
              <a:t>&gt;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>
                <a:latin typeface="Consolas" panose="020B0609020204030204" pitchFamily="49" charset="0"/>
              </a:rPr>
              <a:t>            &lt;domain&gt;Magnetosphere&lt;/domain&gt;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>
                <a:latin typeface="Consolas" panose="020B0609020204030204" pitchFamily="49" charset="0"/>
              </a:rPr>
              <a:t>            &lt;</a:t>
            </a:r>
            <a:r>
              <a:rPr lang="en-US" sz="2000" dirty="0" err="1">
                <a:latin typeface="Consolas" panose="020B0609020204030204" pitchFamily="49" charset="0"/>
              </a:rPr>
              <a:t>discipline_name</a:t>
            </a:r>
            <a:r>
              <a:rPr lang="en-US" sz="2000" dirty="0">
                <a:latin typeface="Consolas" panose="020B0609020204030204" pitchFamily="49" charset="0"/>
              </a:rPr>
              <a:t>&gt;Particles&lt;/</a:t>
            </a:r>
            <a:r>
              <a:rPr lang="en-US" sz="2000" dirty="0" err="1">
                <a:latin typeface="Consolas" panose="020B0609020204030204" pitchFamily="49" charset="0"/>
              </a:rPr>
              <a:t>discipline_name</a:t>
            </a:r>
            <a:r>
              <a:rPr lang="en-US" sz="2000" dirty="0">
                <a:latin typeface="Consolas" panose="020B0609020204030204" pitchFamily="49" charset="0"/>
              </a:rPr>
              <a:t>&gt;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>
                <a:latin typeface="Consolas" panose="020B0609020204030204" pitchFamily="49" charset="0"/>
              </a:rPr>
              <a:t>            &lt;facet1&gt;Electrons&lt;/facet1&gt;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>
                <a:latin typeface="Consolas" panose="020B0609020204030204" pitchFamily="49" charset="0"/>
              </a:rPr>
              <a:t>            &lt;facet2&gt;Solar Energetic&lt;/facet2&gt;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>
                <a:latin typeface="Consolas" panose="020B0609020204030204" pitchFamily="49" charset="0"/>
              </a:rPr>
              <a:t>         &lt;/</a:t>
            </a:r>
            <a:r>
              <a:rPr lang="en-US" sz="2000" dirty="0" err="1">
                <a:latin typeface="Consolas" panose="020B0609020204030204" pitchFamily="49" charset="0"/>
              </a:rPr>
              <a:t>Science_Facets</a:t>
            </a:r>
            <a:r>
              <a:rPr lang="en-US" sz="2000" dirty="0">
                <a:latin typeface="Consolas" panose="020B0609020204030204" pitchFamily="49" charset="0"/>
              </a:rPr>
              <a:t>&gt;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>
                <a:latin typeface="Consolas" panose="020B0609020204030204" pitchFamily="49" charset="0"/>
              </a:rPr>
              <a:t>      &lt;/</a:t>
            </a:r>
            <a:r>
              <a:rPr lang="en-US" sz="2000" dirty="0" err="1">
                <a:latin typeface="Consolas" panose="020B0609020204030204" pitchFamily="49" charset="0"/>
              </a:rPr>
              <a:t>Primary_Result_Summary</a:t>
            </a:r>
            <a:r>
              <a:rPr lang="en-US" sz="2000" dirty="0">
                <a:latin typeface="Consolas" panose="020B0609020204030204" pitchFamily="49" charset="0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334716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88214"/>
            <a:ext cx="7034561" cy="1298869"/>
          </a:xfrm>
        </p:spPr>
        <p:txBody>
          <a:bodyPr>
            <a:normAutofit/>
          </a:bodyPr>
          <a:lstStyle/>
          <a:p>
            <a:r>
              <a:rPr lang="en-US" dirty="0" err="1" smtClean="0"/>
              <a:t>Investigation_Area</a:t>
            </a:r>
            <a:r>
              <a:rPr lang="en-US" dirty="0" smtClean="0"/>
              <a:t> (required for </a:t>
            </a:r>
            <a:r>
              <a:rPr lang="en-US" dirty="0" err="1" smtClean="0"/>
              <a:t>Observation_Area</a:t>
            </a:r>
            <a:r>
              <a:rPr lang="en-US" dirty="0" smtClean="0"/>
              <a:t>, optional for </a:t>
            </a:r>
            <a:r>
              <a:rPr lang="en-US" dirty="0" err="1" smtClean="0"/>
              <a:t>Context_Area</a:t>
            </a:r>
            <a:r>
              <a:rPr lang="en-US" dirty="0" smtClean="0"/>
              <a:t>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Observation/Context Area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7934091" y="1280780"/>
            <a:ext cx="3657600" cy="11430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000" b="1" i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Observation/Context Area</a:t>
            </a:r>
            <a:endParaRPr lang="en-US" sz="2000" b="1" i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838199" y="3665034"/>
            <a:ext cx="10738623" cy="275254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buNone/>
            </a:pPr>
            <a:r>
              <a:rPr lang="en-US" sz="2000" dirty="0">
                <a:latin typeface="Consolas" panose="020B0609020204030204" pitchFamily="49" charset="0"/>
              </a:rPr>
              <a:t> </a:t>
            </a:r>
            <a:r>
              <a:rPr lang="en-US" sz="2000" dirty="0" smtClean="0">
                <a:latin typeface="Consolas" panose="020B0609020204030204" pitchFamily="49" charset="0"/>
              </a:rPr>
              <a:t>     &lt;</a:t>
            </a:r>
            <a:r>
              <a:rPr lang="en-US" sz="2000" dirty="0" err="1">
                <a:latin typeface="Consolas" panose="020B0609020204030204" pitchFamily="49" charset="0"/>
              </a:rPr>
              <a:t>Investigation_Area</a:t>
            </a:r>
            <a:r>
              <a:rPr lang="en-US" sz="2000" dirty="0">
                <a:latin typeface="Consolas" panose="020B0609020204030204" pitchFamily="49" charset="0"/>
              </a:rPr>
              <a:t>&gt;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>
                <a:latin typeface="Consolas" panose="020B0609020204030204" pitchFamily="49" charset="0"/>
              </a:rPr>
              <a:t>         &lt;name&gt;Mars Atmosphere and Volatile </a:t>
            </a:r>
            <a:r>
              <a:rPr lang="en-US" sz="2000" dirty="0" err="1">
                <a:latin typeface="Consolas" panose="020B0609020204030204" pitchFamily="49" charset="0"/>
              </a:rPr>
              <a:t>EvolutioN</a:t>
            </a:r>
            <a:r>
              <a:rPr lang="en-US" sz="2000" dirty="0">
                <a:latin typeface="Consolas" panose="020B0609020204030204" pitchFamily="49" charset="0"/>
              </a:rPr>
              <a:t> Mission&lt;/name&gt;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>
                <a:latin typeface="Consolas" panose="020B0609020204030204" pitchFamily="49" charset="0"/>
              </a:rPr>
              <a:t>         &lt;type&gt;Mission&lt;/type&gt;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>
                <a:latin typeface="Consolas" panose="020B0609020204030204" pitchFamily="49" charset="0"/>
              </a:rPr>
              <a:t>         &lt;</a:t>
            </a:r>
            <a:r>
              <a:rPr lang="en-US" sz="2000" dirty="0" err="1">
                <a:latin typeface="Consolas" panose="020B0609020204030204" pitchFamily="49" charset="0"/>
              </a:rPr>
              <a:t>Internal_Reference</a:t>
            </a:r>
            <a:r>
              <a:rPr lang="en-US" sz="2000" dirty="0">
                <a:latin typeface="Consolas" panose="020B0609020204030204" pitchFamily="49" charset="0"/>
              </a:rPr>
              <a:t>&gt;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>
                <a:latin typeface="Consolas" panose="020B0609020204030204" pitchFamily="49" charset="0"/>
              </a:rPr>
              <a:t>            &lt;</a:t>
            </a:r>
            <a:r>
              <a:rPr lang="en-US" sz="2000" dirty="0" err="1" smtClean="0">
                <a:latin typeface="Consolas" panose="020B0609020204030204" pitchFamily="49" charset="0"/>
              </a:rPr>
              <a:t>lid_reference</a:t>
            </a:r>
            <a:r>
              <a:rPr lang="en-US" sz="2000" dirty="0" smtClean="0">
                <a:latin typeface="Consolas" panose="020B0609020204030204" pitchFamily="49" charset="0"/>
              </a:rPr>
              <a:t>&gt;</a:t>
            </a:r>
            <a:r>
              <a:rPr lang="en-US" sz="2000" dirty="0" err="1" smtClean="0">
                <a:latin typeface="Consolas" panose="020B0609020204030204" pitchFamily="49" charset="0"/>
              </a:rPr>
              <a:t>urn:nasa:pds:context:investigation:mission.maven</a:t>
            </a:r>
            <a:r>
              <a:rPr lang="en-US" sz="2000" dirty="0" smtClean="0">
                <a:latin typeface="Consolas" panose="020B0609020204030204" pitchFamily="49" charset="0"/>
              </a:rPr>
              <a:t> &lt;/</a:t>
            </a:r>
            <a:r>
              <a:rPr lang="en-US" sz="2000" dirty="0" err="1">
                <a:latin typeface="Consolas" panose="020B0609020204030204" pitchFamily="49" charset="0"/>
              </a:rPr>
              <a:t>lid_reference</a:t>
            </a:r>
            <a:r>
              <a:rPr lang="en-US" sz="2000" dirty="0">
                <a:latin typeface="Consolas" panose="020B0609020204030204" pitchFamily="49" charset="0"/>
              </a:rPr>
              <a:t>&gt;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>
                <a:latin typeface="Consolas" panose="020B0609020204030204" pitchFamily="49" charset="0"/>
              </a:rPr>
              <a:t>            &lt;</a:t>
            </a:r>
            <a:r>
              <a:rPr lang="en-US" sz="2000" dirty="0" err="1">
                <a:latin typeface="Consolas" panose="020B0609020204030204" pitchFamily="49" charset="0"/>
              </a:rPr>
              <a:t>reference_type</a:t>
            </a:r>
            <a:r>
              <a:rPr lang="en-US" sz="2000" dirty="0">
                <a:latin typeface="Consolas" panose="020B0609020204030204" pitchFamily="49" charset="0"/>
              </a:rPr>
              <a:t>&gt;</a:t>
            </a:r>
            <a:r>
              <a:rPr lang="en-US" sz="2000" dirty="0" err="1">
                <a:latin typeface="Consolas" panose="020B0609020204030204" pitchFamily="49" charset="0"/>
              </a:rPr>
              <a:t>data_to_investigation</a:t>
            </a:r>
            <a:r>
              <a:rPr lang="en-US" sz="2000" dirty="0">
                <a:latin typeface="Consolas" panose="020B0609020204030204" pitchFamily="49" charset="0"/>
              </a:rPr>
              <a:t>&lt;/</a:t>
            </a:r>
            <a:r>
              <a:rPr lang="en-US" sz="2000" dirty="0" err="1">
                <a:latin typeface="Consolas" panose="020B0609020204030204" pitchFamily="49" charset="0"/>
              </a:rPr>
              <a:t>reference_type</a:t>
            </a:r>
            <a:r>
              <a:rPr lang="en-US" sz="2000" dirty="0">
                <a:latin typeface="Consolas" panose="020B0609020204030204" pitchFamily="49" charset="0"/>
              </a:rPr>
              <a:t>&gt;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>
                <a:latin typeface="Consolas" panose="020B0609020204030204" pitchFamily="49" charset="0"/>
              </a:rPr>
              <a:t>         &lt;/</a:t>
            </a:r>
            <a:r>
              <a:rPr lang="en-US" sz="2000" dirty="0" err="1">
                <a:latin typeface="Consolas" panose="020B0609020204030204" pitchFamily="49" charset="0"/>
              </a:rPr>
              <a:t>Internal_Reference</a:t>
            </a:r>
            <a:r>
              <a:rPr lang="en-US" sz="2000" dirty="0">
                <a:latin typeface="Consolas" panose="020B0609020204030204" pitchFamily="49" charset="0"/>
              </a:rPr>
              <a:t>&gt;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>
                <a:latin typeface="Consolas" panose="020B0609020204030204" pitchFamily="49" charset="0"/>
              </a:rPr>
              <a:t>      &lt;/</a:t>
            </a:r>
            <a:r>
              <a:rPr lang="en-US" sz="2000" dirty="0" err="1">
                <a:latin typeface="Consolas" panose="020B0609020204030204" pitchFamily="49" charset="0"/>
              </a:rPr>
              <a:t>Investigation_Area</a:t>
            </a:r>
            <a:r>
              <a:rPr lang="en-US" sz="2000" dirty="0">
                <a:latin typeface="Consolas" panose="020B0609020204030204" pitchFamily="49" charset="0"/>
              </a:rPr>
              <a:t>&gt;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38200" y="2587083"/>
            <a:ext cx="10738622" cy="10779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dirty="0" smtClean="0"/>
              <a:t>Values include: Individual Investigation, Mission, Observing Campaign, Other Investigation</a:t>
            </a:r>
          </a:p>
        </p:txBody>
      </p:sp>
    </p:spTree>
    <p:extLst>
      <p:ext uri="{BB962C8B-B14F-4D97-AF65-F5344CB8AC3E}">
        <p14:creationId xmlns:p14="http://schemas.microsoft.com/office/powerpoint/2010/main" val="514724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3686863" y="3686666"/>
            <a:ext cx="7572759" cy="264416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PDS4 Implementation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5001903" y="1279525"/>
            <a:ext cx="1828800" cy="114300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PDS4</a:t>
            </a:r>
          </a:p>
          <a:p>
            <a:pPr algn="ctr"/>
            <a:r>
              <a:rPr lang="en-US" b="1" dirty="0" smtClean="0"/>
              <a:t>XML Schema</a:t>
            </a:r>
            <a:endParaRPr lang="en-US" b="1" dirty="0"/>
          </a:p>
        </p:txBody>
      </p:sp>
      <p:sp>
        <p:nvSpPr>
          <p:cNvPr id="5" name="Rounded Rectangle 4"/>
          <p:cNvSpPr/>
          <p:nvPr/>
        </p:nvSpPr>
        <p:spPr>
          <a:xfrm>
            <a:off x="5001903" y="2473918"/>
            <a:ext cx="1828800" cy="1143000"/>
          </a:xfrm>
          <a:prstGeom prst="roundRect">
            <a:avLst/>
          </a:prstGeom>
          <a:gradFill>
            <a:gsLst>
              <a:gs pos="0">
                <a:srgbClr val="8E60CC"/>
              </a:gs>
              <a:gs pos="50000">
                <a:srgbClr val="6C3BCD"/>
              </a:gs>
              <a:gs pos="100000">
                <a:srgbClr val="712BBD"/>
              </a:gs>
            </a:gsLst>
          </a:gra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PDS4</a:t>
            </a:r>
          </a:p>
          <a:p>
            <a:pPr algn="ctr"/>
            <a:r>
              <a:rPr lang="en-US" b="1" dirty="0" smtClean="0"/>
              <a:t>XML </a:t>
            </a:r>
            <a:r>
              <a:rPr lang="en-US" b="1" dirty="0" err="1" smtClean="0"/>
              <a:t>Schematron</a:t>
            </a:r>
            <a:endParaRPr lang="en-US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565" y="1433622"/>
            <a:ext cx="2374258" cy="2029199"/>
          </a:xfrm>
          <a:prstGeom prst="rect">
            <a:avLst/>
          </a:prstGeom>
        </p:spPr>
      </p:pic>
      <p:cxnSp>
        <p:nvCxnSpPr>
          <p:cNvPr id="7" name="Elbow Connector 6"/>
          <p:cNvCxnSpPr/>
          <p:nvPr/>
        </p:nvCxnSpPr>
        <p:spPr>
          <a:xfrm flipV="1">
            <a:off x="2651050" y="1851025"/>
            <a:ext cx="2286000" cy="622894"/>
          </a:xfrm>
          <a:prstGeom prst="bentConnector3">
            <a:avLst/>
          </a:prstGeom>
          <a:ln w="101600">
            <a:solidFill>
              <a:schemeClr val="bg2">
                <a:lumMod val="25000"/>
              </a:schemeClr>
            </a:solidFill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lbow Connector 7"/>
          <p:cNvCxnSpPr/>
          <p:nvPr/>
        </p:nvCxnSpPr>
        <p:spPr>
          <a:xfrm>
            <a:off x="2651050" y="2473918"/>
            <a:ext cx="2286000" cy="571500"/>
          </a:xfrm>
          <a:prstGeom prst="bentConnector3">
            <a:avLst/>
          </a:prstGeom>
          <a:ln w="101600">
            <a:solidFill>
              <a:schemeClr val="bg2">
                <a:lumMod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8"/>
          <p:cNvGrpSpPr/>
          <p:nvPr/>
        </p:nvGrpSpPr>
        <p:grpSpPr>
          <a:xfrm>
            <a:off x="6975130" y="1799632"/>
            <a:ext cx="2286000" cy="1245786"/>
            <a:chOff x="6975130" y="1799632"/>
            <a:chExt cx="2286000" cy="1245786"/>
          </a:xfrm>
        </p:grpSpPr>
        <p:cxnSp>
          <p:nvCxnSpPr>
            <p:cNvPr id="10" name="Elbow Connector 9"/>
            <p:cNvCxnSpPr/>
            <p:nvPr/>
          </p:nvCxnSpPr>
          <p:spPr>
            <a:xfrm>
              <a:off x="6975130" y="1799632"/>
              <a:ext cx="2286000" cy="622893"/>
            </a:xfrm>
            <a:prstGeom prst="bentConnector3">
              <a:avLst/>
            </a:prstGeom>
            <a:ln w="101600">
              <a:solidFill>
                <a:schemeClr val="bg2">
                  <a:lumMod val="2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Elbow Connector 10"/>
            <p:cNvCxnSpPr/>
            <p:nvPr/>
          </p:nvCxnSpPr>
          <p:spPr>
            <a:xfrm flipV="1">
              <a:off x="6975130" y="2422525"/>
              <a:ext cx="2286000" cy="622893"/>
            </a:xfrm>
            <a:prstGeom prst="bentConnector3">
              <a:avLst/>
            </a:prstGeom>
            <a:ln w="101600">
              <a:solidFill>
                <a:schemeClr val="bg2">
                  <a:lumMod val="2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1209" y="1501782"/>
            <a:ext cx="1374046" cy="1374046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9251209" y="2875828"/>
            <a:ext cx="15075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  <a:latin typeface="Arial Black" panose="020B0A04020102020204" pitchFamily="34" charset="0"/>
              </a:rPr>
              <a:t>PDS4 </a:t>
            </a:r>
          </a:p>
          <a:p>
            <a:pPr algn="ctr"/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  <a:latin typeface="Arial Black" panose="020B0A04020102020204" pitchFamily="34" charset="0"/>
              </a:rPr>
              <a:t>Metadata</a:t>
            </a:r>
            <a:endParaRPr lang="en-US" sz="2000" dirty="0">
              <a:solidFill>
                <a:schemeClr val="bg2">
                  <a:lumMod val="2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388503" y="3583714"/>
            <a:ext cx="3370697" cy="28749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The structure and content of PDS4 metadata is defined by a formal </a:t>
            </a:r>
            <a:r>
              <a:rPr lang="en-US" sz="4000" b="1" dirty="0" smtClean="0"/>
              <a:t>Information Model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388503" y="5127067"/>
            <a:ext cx="3370697" cy="13316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4000" b="1" dirty="0" smtClean="0"/>
              <a:t>Information Model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3759200" y="3668311"/>
            <a:ext cx="7594600" cy="17531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PDS4 is implemented in XML and expressed in terms of XML </a:t>
            </a:r>
            <a:r>
              <a:rPr lang="en-US" sz="4000" b="1" dirty="0" smtClean="0"/>
              <a:t>Schema</a:t>
            </a:r>
            <a:r>
              <a:rPr lang="en-US" sz="4000" dirty="0" smtClean="0"/>
              <a:t> </a:t>
            </a:r>
            <a:r>
              <a:rPr lang="en-US" dirty="0" smtClean="0"/>
              <a:t>and </a:t>
            </a:r>
            <a:r>
              <a:rPr lang="en-US" sz="4000" b="1" dirty="0" err="1" smtClean="0"/>
              <a:t>Schematron</a:t>
            </a:r>
            <a:r>
              <a:rPr lang="en-US" sz="4000" dirty="0" smtClean="0"/>
              <a:t> </a:t>
            </a:r>
            <a:r>
              <a:rPr lang="en-US" dirty="0" smtClean="0"/>
              <a:t>files.</a:t>
            </a:r>
          </a:p>
        </p:txBody>
      </p:sp>
      <p:sp>
        <p:nvSpPr>
          <p:cNvPr id="18" name="Content Placeholder 2"/>
          <p:cNvSpPr txBox="1">
            <a:spLocks/>
          </p:cNvSpPr>
          <p:nvPr/>
        </p:nvSpPr>
        <p:spPr>
          <a:xfrm>
            <a:off x="6335165" y="4052293"/>
            <a:ext cx="2212672" cy="6623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4000" b="1" dirty="0" smtClean="0"/>
              <a:t>Schema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3759200" y="4600984"/>
            <a:ext cx="3215931" cy="6623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4000" b="1" dirty="0" err="1" smtClean="0"/>
              <a:t>Schematron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1" name="Content Placeholder 2"/>
          <p:cNvSpPr txBox="1">
            <a:spLocks/>
          </p:cNvSpPr>
          <p:nvPr/>
        </p:nvSpPr>
        <p:spPr>
          <a:xfrm>
            <a:off x="3759200" y="5213221"/>
            <a:ext cx="7594600" cy="1178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dirty="0" smtClean="0"/>
              <a:t>Schema define the metadata structure</a:t>
            </a:r>
          </a:p>
          <a:p>
            <a:pPr lvl="1"/>
            <a:r>
              <a:rPr lang="en-US" dirty="0" err="1" smtClean="0"/>
              <a:t>Schematron</a:t>
            </a:r>
            <a:r>
              <a:rPr lang="en-US" dirty="0" smtClean="0"/>
              <a:t> provide rule-based constraints on elements and content </a:t>
            </a:r>
          </a:p>
        </p:txBody>
      </p:sp>
    </p:spTree>
    <p:extLst>
      <p:ext uri="{BB962C8B-B14F-4D97-AF65-F5344CB8AC3E}">
        <p14:creationId xmlns:p14="http://schemas.microsoft.com/office/powerpoint/2010/main" val="3949991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5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4" grpId="0" animBg="1"/>
      <p:bldP spid="5" grpId="0" animBg="1"/>
      <p:bldP spid="13" grpId="0"/>
      <p:bldP spid="14" grpId="0"/>
      <p:bldP spid="15" grpId="0"/>
      <p:bldP spid="16" grpId="0"/>
      <p:bldP spid="18" grpId="0"/>
      <p:bldP spid="19" grpId="0"/>
      <p:bldP spid="21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88214"/>
            <a:ext cx="7034561" cy="1298869"/>
          </a:xfrm>
        </p:spPr>
        <p:txBody>
          <a:bodyPr>
            <a:normAutofit/>
          </a:bodyPr>
          <a:lstStyle/>
          <a:p>
            <a:r>
              <a:rPr lang="en-US" dirty="0" err="1" smtClean="0"/>
              <a:t>Observing_System</a:t>
            </a:r>
            <a:r>
              <a:rPr lang="en-US" dirty="0" smtClean="0"/>
              <a:t> (required for </a:t>
            </a:r>
            <a:r>
              <a:rPr lang="en-US" dirty="0" err="1" smtClean="0"/>
              <a:t>Observation_Area</a:t>
            </a:r>
            <a:r>
              <a:rPr lang="en-US" dirty="0" smtClean="0"/>
              <a:t>, optional for </a:t>
            </a:r>
            <a:r>
              <a:rPr lang="en-US" dirty="0" err="1" smtClean="0"/>
              <a:t>Context_Area</a:t>
            </a:r>
            <a:r>
              <a:rPr lang="en-US" dirty="0" smtClean="0"/>
              <a:t>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Observation/Context Area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7934091" y="1280780"/>
            <a:ext cx="3657600" cy="11430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000" b="1" i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Observation/Context Area</a:t>
            </a:r>
            <a:endParaRPr lang="en-US" sz="2000" b="1" i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38200" y="2587083"/>
            <a:ext cx="10738622" cy="1188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dirty="0" smtClean="0"/>
              <a:t>Used to identify all of the components of the system used to make the observation.</a:t>
            </a:r>
          </a:p>
          <a:p>
            <a:pPr lvl="1"/>
            <a:r>
              <a:rPr lang="en-US" dirty="0" err="1" smtClean="0"/>
              <a:t>Observing_System_Component</a:t>
            </a:r>
            <a:r>
              <a:rPr lang="en-US" dirty="0" smtClean="0"/>
              <a:t> types: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838200" y="3775586"/>
            <a:ext cx="10738622" cy="2536723"/>
          </a:xfrm>
          <a:prstGeom prst="rect">
            <a:avLst/>
          </a:prstGeom>
        </p:spPr>
        <p:txBody>
          <a:bodyPr vert="horz" lIns="91440" tIns="45720" rIns="91440" bIns="45720" numCol="2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0" lvl="2" indent="0">
              <a:buNone/>
            </a:pPr>
            <a:r>
              <a:rPr lang="en-US" dirty="0" smtClean="0"/>
              <a:t>Airborne</a:t>
            </a:r>
          </a:p>
          <a:p>
            <a:pPr marL="914400" lvl="2" indent="0">
              <a:buNone/>
            </a:pPr>
            <a:r>
              <a:rPr lang="en-US" dirty="0" smtClean="0"/>
              <a:t>Aircraft</a:t>
            </a:r>
          </a:p>
          <a:p>
            <a:pPr marL="914400" lvl="2" indent="0">
              <a:buNone/>
            </a:pPr>
            <a:r>
              <a:rPr lang="en-US" dirty="0" smtClean="0"/>
              <a:t>Artificial Illumination</a:t>
            </a:r>
          </a:p>
          <a:p>
            <a:pPr marL="914400" lvl="2" indent="0">
              <a:buNone/>
            </a:pPr>
            <a:r>
              <a:rPr lang="en-US" dirty="0" smtClean="0"/>
              <a:t>Balloon</a:t>
            </a:r>
          </a:p>
          <a:p>
            <a:pPr marL="914400" lvl="2" indent="0">
              <a:buNone/>
            </a:pPr>
            <a:r>
              <a:rPr lang="en-US" dirty="0" smtClean="0"/>
              <a:t>Facility</a:t>
            </a:r>
          </a:p>
          <a:p>
            <a:pPr marL="914400" lvl="2" indent="0">
              <a:buNone/>
            </a:pPr>
            <a:r>
              <a:rPr lang="en-US" dirty="0" smtClean="0"/>
              <a:t>Instrument</a:t>
            </a:r>
          </a:p>
          <a:p>
            <a:pPr marL="914400" lvl="2" indent="0">
              <a:buNone/>
            </a:pPr>
            <a:r>
              <a:rPr lang="en-US" dirty="0" smtClean="0"/>
              <a:t>Laboratory</a:t>
            </a:r>
          </a:p>
          <a:p>
            <a:pPr marL="914400" lvl="2" indent="0">
              <a:buNone/>
            </a:pPr>
            <a:r>
              <a:rPr lang="en-US" dirty="0" smtClean="0"/>
              <a:t>Literature</a:t>
            </a:r>
            <a:r>
              <a:rPr lang="en-US" dirty="0"/>
              <a:t> </a:t>
            </a:r>
            <a:r>
              <a:rPr lang="en-US" dirty="0" smtClean="0"/>
              <a:t>Search</a:t>
            </a:r>
          </a:p>
          <a:p>
            <a:pPr marL="914400" lvl="2" indent="0">
              <a:buNone/>
            </a:pPr>
            <a:r>
              <a:rPr lang="en-US" dirty="0" smtClean="0"/>
              <a:t>Naked Eye</a:t>
            </a:r>
          </a:p>
          <a:p>
            <a:pPr marL="914400" lvl="2" indent="0">
              <a:buNone/>
            </a:pPr>
            <a:r>
              <a:rPr lang="en-US" dirty="0" smtClean="0"/>
              <a:t>Observatory</a:t>
            </a:r>
          </a:p>
          <a:p>
            <a:pPr marL="914400" lvl="2" indent="0">
              <a:buNone/>
            </a:pPr>
            <a:r>
              <a:rPr lang="en-US" dirty="0" smtClean="0"/>
              <a:t>Spacecraft</a:t>
            </a:r>
          </a:p>
          <a:p>
            <a:pPr marL="914400" lvl="2" indent="0">
              <a:buNone/>
            </a:pPr>
            <a:r>
              <a:rPr lang="en-US" dirty="0" smtClean="0"/>
              <a:t>Suborbital Rocket</a:t>
            </a:r>
          </a:p>
          <a:p>
            <a:pPr marL="914400" lvl="2" indent="0">
              <a:buNone/>
            </a:pPr>
            <a:r>
              <a:rPr lang="en-US" dirty="0" smtClean="0"/>
              <a:t>Telescope</a:t>
            </a:r>
          </a:p>
        </p:txBody>
      </p:sp>
    </p:spTree>
    <p:extLst>
      <p:ext uri="{BB962C8B-B14F-4D97-AF65-F5344CB8AC3E}">
        <p14:creationId xmlns:p14="http://schemas.microsoft.com/office/powerpoint/2010/main" val="1717631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88215"/>
            <a:ext cx="7034561" cy="652098"/>
          </a:xfrm>
        </p:spPr>
        <p:txBody>
          <a:bodyPr>
            <a:normAutofit/>
          </a:bodyPr>
          <a:lstStyle/>
          <a:p>
            <a:r>
              <a:rPr lang="en-US" dirty="0" err="1" smtClean="0"/>
              <a:t>Observing_System</a:t>
            </a:r>
            <a:r>
              <a:rPr lang="en-US" dirty="0" smtClean="0"/>
              <a:t> example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Observation/Context Area</a:t>
            </a:r>
            <a:endParaRPr lang="en-US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838199" y="1806498"/>
            <a:ext cx="10738623" cy="4611084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buNone/>
            </a:pPr>
            <a:r>
              <a:rPr lang="en-US" sz="2000" dirty="0" smtClean="0">
                <a:latin typeface="Consolas" panose="020B0609020204030204" pitchFamily="49" charset="0"/>
              </a:rPr>
              <a:t>&lt;</a:t>
            </a:r>
            <a:r>
              <a:rPr lang="en-US" sz="2000" dirty="0" err="1">
                <a:latin typeface="Consolas" panose="020B0609020204030204" pitchFamily="49" charset="0"/>
              </a:rPr>
              <a:t>Observing_System</a:t>
            </a:r>
            <a:r>
              <a:rPr lang="en-US" sz="2000" dirty="0">
                <a:latin typeface="Consolas" panose="020B0609020204030204" pitchFamily="49" charset="0"/>
              </a:rPr>
              <a:t>&gt;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 smtClean="0">
                <a:latin typeface="Consolas" panose="020B0609020204030204" pitchFamily="49" charset="0"/>
              </a:rPr>
              <a:t>   </a:t>
            </a:r>
            <a:r>
              <a:rPr lang="en-US" sz="2000" dirty="0">
                <a:latin typeface="Consolas" panose="020B0609020204030204" pitchFamily="49" charset="0"/>
              </a:rPr>
              <a:t>&lt;</a:t>
            </a:r>
            <a:r>
              <a:rPr lang="en-US" sz="2000" dirty="0" err="1">
                <a:latin typeface="Consolas" panose="020B0609020204030204" pitchFamily="49" charset="0"/>
              </a:rPr>
              <a:t>Observing_System_Component</a:t>
            </a:r>
            <a:r>
              <a:rPr lang="en-US" sz="2000" dirty="0">
                <a:latin typeface="Consolas" panose="020B0609020204030204" pitchFamily="49" charset="0"/>
              </a:rPr>
              <a:t>&gt;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 smtClean="0">
                <a:latin typeface="Consolas" panose="020B0609020204030204" pitchFamily="49" charset="0"/>
              </a:rPr>
              <a:t>      </a:t>
            </a:r>
            <a:r>
              <a:rPr lang="en-US" sz="2000" dirty="0">
                <a:latin typeface="Consolas" panose="020B0609020204030204" pitchFamily="49" charset="0"/>
              </a:rPr>
              <a:t>&lt;name&gt;MAVEN&lt;/name&gt;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 smtClean="0">
                <a:latin typeface="Consolas" panose="020B0609020204030204" pitchFamily="49" charset="0"/>
              </a:rPr>
              <a:t>      </a:t>
            </a:r>
            <a:r>
              <a:rPr lang="en-US" sz="2000" dirty="0">
                <a:latin typeface="Consolas" panose="020B0609020204030204" pitchFamily="49" charset="0"/>
              </a:rPr>
              <a:t>&lt;type&gt;Spacecraft&lt;/type&gt;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 smtClean="0">
                <a:latin typeface="Consolas" panose="020B0609020204030204" pitchFamily="49" charset="0"/>
              </a:rPr>
              <a:t>      </a:t>
            </a:r>
            <a:r>
              <a:rPr lang="en-US" sz="2000" dirty="0">
                <a:latin typeface="Consolas" panose="020B0609020204030204" pitchFamily="49" charset="0"/>
              </a:rPr>
              <a:t>&lt;</a:t>
            </a:r>
            <a:r>
              <a:rPr lang="en-US" sz="2000" dirty="0" err="1">
                <a:latin typeface="Consolas" panose="020B0609020204030204" pitchFamily="49" charset="0"/>
              </a:rPr>
              <a:t>Internal_Reference</a:t>
            </a:r>
            <a:r>
              <a:rPr lang="en-US" sz="2000" dirty="0">
                <a:latin typeface="Consolas" panose="020B0609020204030204" pitchFamily="49" charset="0"/>
              </a:rPr>
              <a:t>&gt;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 smtClean="0">
                <a:latin typeface="Consolas" panose="020B0609020204030204" pitchFamily="49" charset="0"/>
              </a:rPr>
              <a:t>         </a:t>
            </a:r>
            <a:r>
              <a:rPr lang="en-US" sz="2000" dirty="0">
                <a:latin typeface="Consolas" panose="020B0609020204030204" pitchFamily="49" charset="0"/>
              </a:rPr>
              <a:t>&lt;</a:t>
            </a:r>
            <a:r>
              <a:rPr lang="en-US" sz="2000" dirty="0" err="1">
                <a:latin typeface="Consolas" panose="020B0609020204030204" pitchFamily="49" charset="0"/>
              </a:rPr>
              <a:t>lid_reference</a:t>
            </a:r>
            <a:r>
              <a:rPr lang="en-US" sz="2000" dirty="0">
                <a:latin typeface="Consolas" panose="020B0609020204030204" pitchFamily="49" charset="0"/>
              </a:rPr>
              <a:t>&gt;</a:t>
            </a:r>
            <a:r>
              <a:rPr lang="en-US" sz="2000" dirty="0" err="1">
                <a:latin typeface="Consolas" panose="020B0609020204030204" pitchFamily="49" charset="0"/>
              </a:rPr>
              <a:t>urn:nasa:pds:context:instrument_host:spacecraft.maven</a:t>
            </a:r>
            <a:r>
              <a:rPr lang="en-US" sz="2000" dirty="0">
                <a:latin typeface="Consolas" panose="020B0609020204030204" pitchFamily="49" charset="0"/>
              </a:rPr>
              <a:t>&lt;/</a:t>
            </a:r>
            <a:r>
              <a:rPr lang="en-US" sz="2000" dirty="0" err="1">
                <a:latin typeface="Consolas" panose="020B0609020204030204" pitchFamily="49" charset="0"/>
              </a:rPr>
              <a:t>lid_reference</a:t>
            </a:r>
            <a:r>
              <a:rPr lang="en-US" sz="2000" dirty="0">
                <a:latin typeface="Consolas" panose="020B0609020204030204" pitchFamily="49" charset="0"/>
              </a:rPr>
              <a:t>&gt;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 smtClean="0">
                <a:latin typeface="Consolas" panose="020B0609020204030204" pitchFamily="49" charset="0"/>
              </a:rPr>
              <a:t>         </a:t>
            </a:r>
            <a:r>
              <a:rPr lang="en-US" sz="2000" dirty="0">
                <a:latin typeface="Consolas" panose="020B0609020204030204" pitchFamily="49" charset="0"/>
              </a:rPr>
              <a:t>&lt;</a:t>
            </a:r>
            <a:r>
              <a:rPr lang="en-US" sz="2000" dirty="0" err="1">
                <a:latin typeface="Consolas" panose="020B0609020204030204" pitchFamily="49" charset="0"/>
              </a:rPr>
              <a:t>reference_type</a:t>
            </a:r>
            <a:r>
              <a:rPr lang="en-US" sz="2000" dirty="0">
                <a:latin typeface="Consolas" panose="020B0609020204030204" pitchFamily="49" charset="0"/>
              </a:rPr>
              <a:t>&gt;</a:t>
            </a:r>
            <a:r>
              <a:rPr lang="en-US" sz="2000" dirty="0" err="1">
                <a:latin typeface="Consolas" panose="020B0609020204030204" pitchFamily="49" charset="0"/>
              </a:rPr>
              <a:t>is_instrument_host</a:t>
            </a:r>
            <a:r>
              <a:rPr lang="en-US" sz="2000" dirty="0">
                <a:latin typeface="Consolas" panose="020B0609020204030204" pitchFamily="49" charset="0"/>
              </a:rPr>
              <a:t>&lt;/</a:t>
            </a:r>
            <a:r>
              <a:rPr lang="en-US" sz="2000" dirty="0" err="1">
                <a:latin typeface="Consolas" panose="020B0609020204030204" pitchFamily="49" charset="0"/>
              </a:rPr>
              <a:t>reference_type</a:t>
            </a:r>
            <a:r>
              <a:rPr lang="en-US" sz="2000" dirty="0">
                <a:latin typeface="Consolas" panose="020B0609020204030204" pitchFamily="49" charset="0"/>
              </a:rPr>
              <a:t>&gt;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 smtClean="0">
                <a:latin typeface="Consolas" panose="020B0609020204030204" pitchFamily="49" charset="0"/>
              </a:rPr>
              <a:t>      </a:t>
            </a:r>
            <a:r>
              <a:rPr lang="en-US" sz="2000" dirty="0">
                <a:latin typeface="Consolas" panose="020B0609020204030204" pitchFamily="49" charset="0"/>
              </a:rPr>
              <a:t>&lt;/</a:t>
            </a:r>
            <a:r>
              <a:rPr lang="en-US" sz="2000" dirty="0" err="1">
                <a:latin typeface="Consolas" panose="020B0609020204030204" pitchFamily="49" charset="0"/>
              </a:rPr>
              <a:t>Internal_Reference</a:t>
            </a:r>
            <a:r>
              <a:rPr lang="en-US" sz="2000" dirty="0">
                <a:latin typeface="Consolas" panose="020B0609020204030204" pitchFamily="49" charset="0"/>
              </a:rPr>
              <a:t>&gt;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 smtClean="0">
                <a:latin typeface="Consolas" panose="020B0609020204030204" pitchFamily="49" charset="0"/>
              </a:rPr>
              <a:t>   </a:t>
            </a:r>
            <a:r>
              <a:rPr lang="en-US" sz="2000" dirty="0">
                <a:latin typeface="Consolas" panose="020B0609020204030204" pitchFamily="49" charset="0"/>
              </a:rPr>
              <a:t>&lt;/</a:t>
            </a:r>
            <a:r>
              <a:rPr lang="en-US" sz="2000" dirty="0" err="1">
                <a:latin typeface="Consolas" panose="020B0609020204030204" pitchFamily="49" charset="0"/>
              </a:rPr>
              <a:t>Observing_System_Component</a:t>
            </a:r>
            <a:r>
              <a:rPr lang="en-US" sz="2000" dirty="0">
                <a:latin typeface="Consolas" panose="020B0609020204030204" pitchFamily="49" charset="0"/>
              </a:rPr>
              <a:t>&gt;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 smtClean="0">
                <a:latin typeface="Consolas" panose="020B0609020204030204" pitchFamily="49" charset="0"/>
              </a:rPr>
              <a:t>   </a:t>
            </a:r>
            <a:r>
              <a:rPr lang="en-US" sz="2000" dirty="0">
                <a:latin typeface="Consolas" panose="020B0609020204030204" pitchFamily="49" charset="0"/>
              </a:rPr>
              <a:t>&lt;</a:t>
            </a:r>
            <a:r>
              <a:rPr lang="en-US" sz="2000" dirty="0" err="1">
                <a:latin typeface="Consolas" panose="020B0609020204030204" pitchFamily="49" charset="0"/>
              </a:rPr>
              <a:t>Observing_System_Component</a:t>
            </a:r>
            <a:r>
              <a:rPr lang="en-US" sz="2000" dirty="0">
                <a:latin typeface="Consolas" panose="020B0609020204030204" pitchFamily="49" charset="0"/>
              </a:rPr>
              <a:t>&gt;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 smtClean="0">
                <a:latin typeface="Consolas" panose="020B0609020204030204" pitchFamily="49" charset="0"/>
              </a:rPr>
              <a:t>      </a:t>
            </a:r>
            <a:r>
              <a:rPr lang="en-US" sz="2000" dirty="0">
                <a:latin typeface="Consolas" panose="020B0609020204030204" pitchFamily="49" charset="0"/>
              </a:rPr>
              <a:t>&lt;name&gt;Solar Wind Electron Analyzer&lt;/name&gt;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 smtClean="0">
                <a:latin typeface="Consolas" panose="020B0609020204030204" pitchFamily="49" charset="0"/>
              </a:rPr>
              <a:t>      </a:t>
            </a:r>
            <a:r>
              <a:rPr lang="en-US" sz="2000" dirty="0">
                <a:latin typeface="Consolas" panose="020B0609020204030204" pitchFamily="49" charset="0"/>
              </a:rPr>
              <a:t>&lt;type&gt;Instrument&lt;/type&gt;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 smtClean="0">
                <a:latin typeface="Consolas" panose="020B0609020204030204" pitchFamily="49" charset="0"/>
              </a:rPr>
              <a:t>      </a:t>
            </a:r>
            <a:r>
              <a:rPr lang="en-US" sz="2000" dirty="0">
                <a:latin typeface="Consolas" panose="020B0609020204030204" pitchFamily="49" charset="0"/>
              </a:rPr>
              <a:t>&lt;</a:t>
            </a:r>
            <a:r>
              <a:rPr lang="en-US" sz="2000" dirty="0" err="1">
                <a:latin typeface="Consolas" panose="020B0609020204030204" pitchFamily="49" charset="0"/>
              </a:rPr>
              <a:t>Internal_Reference</a:t>
            </a:r>
            <a:r>
              <a:rPr lang="en-US" sz="2000" dirty="0">
                <a:latin typeface="Consolas" panose="020B0609020204030204" pitchFamily="49" charset="0"/>
              </a:rPr>
              <a:t>&gt;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 smtClean="0">
                <a:latin typeface="Consolas" panose="020B0609020204030204" pitchFamily="49" charset="0"/>
              </a:rPr>
              <a:t>         </a:t>
            </a:r>
            <a:r>
              <a:rPr lang="en-US" sz="2000" dirty="0">
                <a:latin typeface="Consolas" panose="020B0609020204030204" pitchFamily="49" charset="0"/>
              </a:rPr>
              <a:t>&lt;</a:t>
            </a:r>
            <a:r>
              <a:rPr lang="en-US" sz="2000" dirty="0" err="1">
                <a:latin typeface="Consolas" panose="020B0609020204030204" pitchFamily="49" charset="0"/>
              </a:rPr>
              <a:t>lid_reference</a:t>
            </a:r>
            <a:r>
              <a:rPr lang="en-US" sz="2000" dirty="0">
                <a:latin typeface="Consolas" panose="020B0609020204030204" pitchFamily="49" charset="0"/>
              </a:rPr>
              <a:t>&gt;</a:t>
            </a:r>
            <a:r>
              <a:rPr lang="en-US" sz="2000" dirty="0" err="1">
                <a:latin typeface="Consolas" panose="020B0609020204030204" pitchFamily="49" charset="0"/>
              </a:rPr>
              <a:t>urn:nasa:pds:context:instrument:swea.maven</a:t>
            </a:r>
            <a:r>
              <a:rPr lang="en-US" sz="2000" dirty="0">
                <a:latin typeface="Consolas" panose="020B0609020204030204" pitchFamily="49" charset="0"/>
              </a:rPr>
              <a:t>&lt;/</a:t>
            </a:r>
            <a:r>
              <a:rPr lang="en-US" sz="2000" dirty="0" err="1">
                <a:latin typeface="Consolas" panose="020B0609020204030204" pitchFamily="49" charset="0"/>
              </a:rPr>
              <a:t>lid_reference</a:t>
            </a:r>
            <a:r>
              <a:rPr lang="en-US" sz="2000" dirty="0">
                <a:latin typeface="Consolas" panose="020B0609020204030204" pitchFamily="49" charset="0"/>
              </a:rPr>
              <a:t>&gt;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 smtClean="0">
                <a:latin typeface="Consolas" panose="020B0609020204030204" pitchFamily="49" charset="0"/>
              </a:rPr>
              <a:t>         </a:t>
            </a:r>
            <a:r>
              <a:rPr lang="en-US" sz="2000" dirty="0">
                <a:latin typeface="Consolas" panose="020B0609020204030204" pitchFamily="49" charset="0"/>
              </a:rPr>
              <a:t>&lt;</a:t>
            </a:r>
            <a:r>
              <a:rPr lang="en-US" sz="2000" dirty="0" err="1">
                <a:latin typeface="Consolas" panose="020B0609020204030204" pitchFamily="49" charset="0"/>
              </a:rPr>
              <a:t>reference_type</a:t>
            </a:r>
            <a:r>
              <a:rPr lang="en-US" sz="2000" dirty="0">
                <a:latin typeface="Consolas" panose="020B0609020204030204" pitchFamily="49" charset="0"/>
              </a:rPr>
              <a:t>&gt;</a:t>
            </a:r>
            <a:r>
              <a:rPr lang="en-US" sz="2000" dirty="0" err="1">
                <a:latin typeface="Consolas" panose="020B0609020204030204" pitchFamily="49" charset="0"/>
              </a:rPr>
              <a:t>is_instrument</a:t>
            </a:r>
            <a:r>
              <a:rPr lang="en-US" sz="2000" dirty="0">
                <a:latin typeface="Consolas" panose="020B0609020204030204" pitchFamily="49" charset="0"/>
              </a:rPr>
              <a:t>&lt;/</a:t>
            </a:r>
            <a:r>
              <a:rPr lang="en-US" sz="2000" dirty="0" err="1">
                <a:latin typeface="Consolas" panose="020B0609020204030204" pitchFamily="49" charset="0"/>
              </a:rPr>
              <a:t>reference_type</a:t>
            </a:r>
            <a:r>
              <a:rPr lang="en-US" sz="2000" dirty="0">
                <a:latin typeface="Consolas" panose="020B0609020204030204" pitchFamily="49" charset="0"/>
              </a:rPr>
              <a:t>&gt;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 smtClean="0">
                <a:latin typeface="Consolas" panose="020B0609020204030204" pitchFamily="49" charset="0"/>
              </a:rPr>
              <a:t>      </a:t>
            </a:r>
            <a:r>
              <a:rPr lang="en-US" sz="2000" dirty="0">
                <a:latin typeface="Consolas" panose="020B0609020204030204" pitchFamily="49" charset="0"/>
              </a:rPr>
              <a:t>&lt;/</a:t>
            </a:r>
            <a:r>
              <a:rPr lang="en-US" sz="2000" dirty="0" err="1">
                <a:latin typeface="Consolas" panose="020B0609020204030204" pitchFamily="49" charset="0"/>
              </a:rPr>
              <a:t>Internal_Reference</a:t>
            </a:r>
            <a:r>
              <a:rPr lang="en-US" sz="2000" dirty="0">
                <a:latin typeface="Consolas" panose="020B0609020204030204" pitchFamily="49" charset="0"/>
              </a:rPr>
              <a:t>&gt;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 smtClean="0">
                <a:latin typeface="Consolas" panose="020B0609020204030204" pitchFamily="49" charset="0"/>
              </a:rPr>
              <a:t>   </a:t>
            </a:r>
            <a:r>
              <a:rPr lang="en-US" sz="2000" dirty="0">
                <a:latin typeface="Consolas" panose="020B0609020204030204" pitchFamily="49" charset="0"/>
              </a:rPr>
              <a:t>&lt;/</a:t>
            </a:r>
            <a:r>
              <a:rPr lang="en-US" sz="2000" dirty="0" err="1">
                <a:latin typeface="Consolas" panose="020B0609020204030204" pitchFamily="49" charset="0"/>
              </a:rPr>
              <a:t>Observing_System_Component</a:t>
            </a:r>
            <a:r>
              <a:rPr lang="en-US" sz="2000" dirty="0">
                <a:latin typeface="Consolas" panose="020B0609020204030204" pitchFamily="49" charset="0"/>
              </a:rPr>
              <a:t>&gt;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 smtClean="0">
                <a:latin typeface="Consolas" panose="020B0609020204030204" pitchFamily="49" charset="0"/>
              </a:rPr>
              <a:t>&lt;/</a:t>
            </a:r>
            <a:r>
              <a:rPr lang="en-US" sz="2000" dirty="0" err="1">
                <a:latin typeface="Consolas" panose="020B0609020204030204" pitchFamily="49" charset="0"/>
              </a:rPr>
              <a:t>Observing_System</a:t>
            </a:r>
            <a:r>
              <a:rPr lang="en-US" sz="2000" dirty="0">
                <a:latin typeface="Consolas" panose="020B0609020204030204" pitchFamily="49" charset="0"/>
              </a:rPr>
              <a:t>&gt;</a:t>
            </a:r>
          </a:p>
        </p:txBody>
      </p:sp>
      <p:sp>
        <p:nvSpPr>
          <p:cNvPr id="23" name="Rectangle 22"/>
          <p:cNvSpPr/>
          <p:nvPr/>
        </p:nvSpPr>
        <p:spPr>
          <a:xfrm>
            <a:off x="7934091" y="1280780"/>
            <a:ext cx="3657600" cy="11430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000" b="1" i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Observation/Context Area</a:t>
            </a:r>
            <a:endParaRPr lang="en-US" sz="2000" b="1" i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8482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88214"/>
            <a:ext cx="7034561" cy="1298869"/>
          </a:xfrm>
        </p:spPr>
        <p:txBody>
          <a:bodyPr>
            <a:normAutofit/>
          </a:bodyPr>
          <a:lstStyle/>
          <a:p>
            <a:r>
              <a:rPr lang="en-US" dirty="0" err="1" smtClean="0"/>
              <a:t>Target_Identification</a:t>
            </a:r>
            <a:r>
              <a:rPr lang="en-US" dirty="0" smtClean="0"/>
              <a:t> (required for </a:t>
            </a:r>
            <a:r>
              <a:rPr lang="en-US" dirty="0" err="1" smtClean="0"/>
              <a:t>Observation_Area</a:t>
            </a:r>
            <a:r>
              <a:rPr lang="en-US" dirty="0" smtClean="0"/>
              <a:t>, optional for </a:t>
            </a:r>
            <a:r>
              <a:rPr lang="en-US" dirty="0" err="1" smtClean="0"/>
              <a:t>Context_Area</a:t>
            </a:r>
            <a:r>
              <a:rPr lang="en-US" dirty="0" smtClean="0"/>
              <a:t>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Observation/Context Area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7934091" y="1280780"/>
            <a:ext cx="3657600" cy="11430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000" b="1" i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Observation/Context Area</a:t>
            </a:r>
            <a:endParaRPr lang="en-US" sz="2000" b="1" i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838199" y="3427142"/>
            <a:ext cx="10738623" cy="2990439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buNone/>
            </a:pPr>
            <a:r>
              <a:rPr lang="en-US" sz="2000" dirty="0">
                <a:latin typeface="Consolas" panose="020B0609020204030204" pitchFamily="49" charset="0"/>
              </a:rPr>
              <a:t>       &lt;</a:t>
            </a:r>
            <a:r>
              <a:rPr lang="en-US" sz="2000" dirty="0" err="1">
                <a:latin typeface="Consolas" panose="020B0609020204030204" pitchFamily="49" charset="0"/>
              </a:rPr>
              <a:t>Target_Identification</a:t>
            </a:r>
            <a:r>
              <a:rPr lang="en-US" sz="2000" dirty="0">
                <a:latin typeface="Consolas" panose="020B0609020204030204" pitchFamily="49" charset="0"/>
              </a:rPr>
              <a:t>&gt;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>
                <a:latin typeface="Consolas" panose="020B0609020204030204" pitchFamily="49" charset="0"/>
              </a:rPr>
              <a:t>         &lt;name&gt;Mars&lt;/name&gt;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>
                <a:latin typeface="Consolas" panose="020B0609020204030204" pitchFamily="49" charset="0"/>
              </a:rPr>
              <a:t>         &lt;type&gt;Planet&lt;/type&gt;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>
                <a:latin typeface="Consolas" panose="020B0609020204030204" pitchFamily="49" charset="0"/>
              </a:rPr>
              <a:t>         &lt;</a:t>
            </a:r>
            <a:r>
              <a:rPr lang="en-US" sz="2000" dirty="0" err="1">
                <a:latin typeface="Consolas" panose="020B0609020204030204" pitchFamily="49" charset="0"/>
              </a:rPr>
              <a:t>Internal_Reference</a:t>
            </a:r>
            <a:r>
              <a:rPr lang="en-US" sz="2000" dirty="0">
                <a:latin typeface="Consolas" panose="020B0609020204030204" pitchFamily="49" charset="0"/>
              </a:rPr>
              <a:t>&gt;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 smtClean="0">
                <a:latin typeface="Consolas" panose="020B0609020204030204" pitchFamily="49" charset="0"/>
              </a:rPr>
              <a:t>            </a:t>
            </a:r>
            <a:r>
              <a:rPr lang="en-US" sz="2000" dirty="0">
                <a:latin typeface="Consolas" panose="020B0609020204030204" pitchFamily="49" charset="0"/>
              </a:rPr>
              <a:t>&lt;</a:t>
            </a:r>
            <a:r>
              <a:rPr lang="en-US" sz="2000" dirty="0" err="1" smtClean="0">
                <a:latin typeface="Consolas" panose="020B0609020204030204" pitchFamily="49" charset="0"/>
              </a:rPr>
              <a:t>lid_reference</a:t>
            </a:r>
            <a:r>
              <a:rPr lang="en-US" sz="2000" dirty="0" smtClean="0">
                <a:latin typeface="Consolas" panose="020B0609020204030204" pitchFamily="49" charset="0"/>
              </a:rPr>
              <a:t>&gt;</a:t>
            </a:r>
            <a:r>
              <a:rPr lang="en-US" sz="2000" dirty="0" err="1" smtClean="0">
                <a:latin typeface="Consolas" panose="020B0609020204030204" pitchFamily="49" charset="0"/>
              </a:rPr>
              <a:t>urn:nasa:pds:context:target:planet.mars</a:t>
            </a:r>
            <a:r>
              <a:rPr lang="en-US" sz="2000" dirty="0">
                <a:latin typeface="Consolas" panose="020B0609020204030204" pitchFamily="49" charset="0"/>
              </a:rPr>
              <a:t> </a:t>
            </a:r>
            <a:r>
              <a:rPr lang="en-US" sz="2000" dirty="0" smtClean="0">
                <a:latin typeface="Consolas" panose="020B0609020204030204" pitchFamily="49" charset="0"/>
              </a:rPr>
              <a:t>&lt;/</a:t>
            </a:r>
            <a:r>
              <a:rPr lang="en-US" sz="2000" dirty="0" err="1">
                <a:latin typeface="Consolas" panose="020B0609020204030204" pitchFamily="49" charset="0"/>
              </a:rPr>
              <a:t>lid_reference</a:t>
            </a:r>
            <a:r>
              <a:rPr lang="en-US" sz="2000" dirty="0">
                <a:latin typeface="Consolas" panose="020B0609020204030204" pitchFamily="49" charset="0"/>
              </a:rPr>
              <a:t>&gt;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>
                <a:latin typeface="Consolas" panose="020B0609020204030204" pitchFamily="49" charset="0"/>
              </a:rPr>
              <a:t>            &lt;</a:t>
            </a:r>
            <a:r>
              <a:rPr lang="en-US" sz="2000" dirty="0" err="1">
                <a:latin typeface="Consolas" panose="020B0609020204030204" pitchFamily="49" charset="0"/>
              </a:rPr>
              <a:t>reference_type</a:t>
            </a:r>
            <a:r>
              <a:rPr lang="en-US" sz="2000" dirty="0">
                <a:latin typeface="Consolas" panose="020B0609020204030204" pitchFamily="49" charset="0"/>
              </a:rPr>
              <a:t>&gt;</a:t>
            </a:r>
            <a:r>
              <a:rPr lang="en-US" sz="2000" dirty="0" err="1">
                <a:latin typeface="Consolas" panose="020B0609020204030204" pitchFamily="49" charset="0"/>
              </a:rPr>
              <a:t>data_to_target</a:t>
            </a:r>
            <a:r>
              <a:rPr lang="en-US" sz="2000" dirty="0">
                <a:latin typeface="Consolas" panose="020B0609020204030204" pitchFamily="49" charset="0"/>
              </a:rPr>
              <a:t>&lt;/</a:t>
            </a:r>
            <a:r>
              <a:rPr lang="en-US" sz="2000" dirty="0" err="1">
                <a:latin typeface="Consolas" panose="020B0609020204030204" pitchFamily="49" charset="0"/>
              </a:rPr>
              <a:t>reference_type</a:t>
            </a:r>
            <a:r>
              <a:rPr lang="en-US" sz="2000" dirty="0">
                <a:latin typeface="Consolas" panose="020B0609020204030204" pitchFamily="49" charset="0"/>
              </a:rPr>
              <a:t>&gt;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>
                <a:latin typeface="Consolas" panose="020B0609020204030204" pitchFamily="49" charset="0"/>
              </a:rPr>
              <a:t>         &lt;/</a:t>
            </a:r>
            <a:r>
              <a:rPr lang="en-US" sz="2000" dirty="0" err="1">
                <a:latin typeface="Consolas" panose="020B0609020204030204" pitchFamily="49" charset="0"/>
              </a:rPr>
              <a:t>Internal_Reference</a:t>
            </a:r>
            <a:r>
              <a:rPr lang="en-US" sz="2000" dirty="0">
                <a:latin typeface="Consolas" panose="020B0609020204030204" pitchFamily="49" charset="0"/>
              </a:rPr>
              <a:t>&gt;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>
                <a:latin typeface="Consolas" panose="020B0609020204030204" pitchFamily="49" charset="0"/>
              </a:rPr>
              <a:t>      &lt;/</a:t>
            </a:r>
            <a:r>
              <a:rPr lang="en-US" sz="2000" dirty="0" err="1">
                <a:latin typeface="Consolas" panose="020B0609020204030204" pitchFamily="49" charset="0"/>
              </a:rPr>
              <a:t>Target_Identification</a:t>
            </a:r>
            <a:r>
              <a:rPr lang="en-US" sz="2000" dirty="0">
                <a:latin typeface="Consolas" panose="020B0609020204030204" pitchFamily="49" charset="0"/>
              </a:rPr>
              <a:t>&gt;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38200" y="2587084"/>
            <a:ext cx="10738622" cy="8400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dirty="0" smtClean="0"/>
              <a:t>Types include: Asteroid, Calibration, Comet, Dwarf Planet, </a:t>
            </a:r>
            <a:r>
              <a:rPr lang="en-US" dirty="0" err="1" smtClean="0"/>
              <a:t>Exoplanet</a:t>
            </a:r>
            <a:r>
              <a:rPr lang="en-US" dirty="0" smtClean="0"/>
              <a:t>, Planet, Plasma Cloud, Plasma Stream, Ring, Satellite, Star, etc.</a:t>
            </a:r>
          </a:p>
        </p:txBody>
      </p:sp>
    </p:spTree>
    <p:extLst>
      <p:ext uri="{BB962C8B-B14F-4D97-AF65-F5344CB8AC3E}">
        <p14:creationId xmlns:p14="http://schemas.microsoft.com/office/powerpoint/2010/main" val="2504192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XML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99079"/>
            <a:ext cx="10515600" cy="6929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 smtClean="0"/>
              <a:t>XML </a:t>
            </a:r>
            <a:r>
              <a:rPr lang="en-US" dirty="0" smtClean="0"/>
              <a:t>refers to the </a:t>
            </a:r>
            <a:r>
              <a:rPr lang="en-US" dirty="0" err="1" smtClean="0"/>
              <a:t>eXtensible</a:t>
            </a:r>
            <a:r>
              <a:rPr lang="en-US" dirty="0" smtClean="0"/>
              <a:t> Markup Language standard.</a:t>
            </a:r>
          </a:p>
          <a:p>
            <a:pPr marL="457200" lvl="1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200" y="1199079"/>
            <a:ext cx="1311171" cy="6929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4000" b="1" dirty="0" smtClean="0"/>
              <a:t>XML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198" y="1786001"/>
            <a:ext cx="9220201" cy="11417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dirty="0" smtClean="0"/>
              <a:t>XML is a markup language (similar to HTML).</a:t>
            </a:r>
          </a:p>
          <a:p>
            <a:pPr lvl="2"/>
            <a:r>
              <a:rPr lang="en-US" dirty="0" smtClean="0"/>
              <a:t>Element values are placed between opening and closing tags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0" y="250825"/>
            <a:ext cx="1143000" cy="1143000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838200" y="4259059"/>
            <a:ext cx="10515600" cy="21552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dirty="0" smtClean="0"/>
              <a:t>XML is required to be “well-formed”:</a:t>
            </a:r>
          </a:p>
          <a:p>
            <a:pPr lvl="2"/>
            <a:r>
              <a:rPr lang="en-US" sz="2000" dirty="0" smtClean="0"/>
              <a:t>A single root class</a:t>
            </a:r>
          </a:p>
          <a:p>
            <a:pPr lvl="2"/>
            <a:r>
              <a:rPr lang="en-US" dirty="0" smtClean="0"/>
              <a:t>All elements consist of matching start and end tags</a:t>
            </a:r>
          </a:p>
          <a:p>
            <a:pPr lvl="2"/>
            <a:r>
              <a:rPr lang="en-US" sz="2000" dirty="0" smtClean="0"/>
              <a:t>Start, end, and empty tags must be correctly nested</a:t>
            </a:r>
          </a:p>
          <a:p>
            <a:pPr lvl="2"/>
            <a:r>
              <a:rPr lang="en-US" dirty="0" smtClean="0"/>
              <a:t>Characters are </a:t>
            </a:r>
            <a:r>
              <a:rPr lang="en-US" dirty="0" err="1" smtClean="0"/>
              <a:t>resticted</a:t>
            </a:r>
            <a:r>
              <a:rPr lang="en-US" dirty="0" smtClean="0"/>
              <a:t> to UTF-8 (use of “&lt;”, “&gt;”, and “&amp;” is restricted)</a:t>
            </a:r>
          </a:p>
          <a:p>
            <a:pPr lvl="2"/>
            <a:r>
              <a:rPr lang="en-US" dirty="0" smtClean="0"/>
              <a:t>Element order is prescribed</a:t>
            </a:r>
            <a:endParaRPr lang="en-US" sz="2000" dirty="0" smtClean="0"/>
          </a:p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9228909" y="1973749"/>
            <a:ext cx="2696391" cy="461665"/>
          </a:xfrm>
          <a:prstGeom prst="rect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2">
                    <a:lumMod val="25000"/>
                    <a:alpha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&lt;tag&gt;</a:t>
            </a:r>
            <a:r>
              <a:rPr lang="en-US" sz="2400" b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Value</a:t>
            </a:r>
            <a:r>
              <a:rPr lang="en-US" sz="2400" b="1" dirty="0" smtClean="0">
                <a:solidFill>
                  <a:schemeClr val="bg2">
                    <a:lumMod val="25000"/>
                    <a:alpha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&lt;/tag&gt;</a:t>
            </a:r>
            <a:endParaRPr lang="en-US" sz="2400" b="1" dirty="0">
              <a:solidFill>
                <a:schemeClr val="bg2">
                  <a:lumMod val="25000"/>
                  <a:alpha val="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838199" y="2477898"/>
            <a:ext cx="7391400" cy="44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dirty="0" smtClean="0"/>
              <a:t>There are two types of elements: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838199" y="2869369"/>
            <a:ext cx="7391400" cy="6427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2"/>
            <a:r>
              <a:rPr lang="en-US" dirty="0" smtClean="0"/>
              <a:t>Attributes – simple elements containing </a:t>
            </a:r>
            <a:r>
              <a:rPr lang="en-US" dirty="0"/>
              <a:t>values between their </a:t>
            </a:r>
            <a:r>
              <a:rPr lang="en-US" dirty="0" smtClean="0"/>
              <a:t>tags</a:t>
            </a: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838197" y="3490366"/>
            <a:ext cx="6498774" cy="91047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2"/>
            <a:r>
              <a:rPr lang="en-US" dirty="0" smtClean="0"/>
              <a:t>Classes – complex elements consisting of </a:t>
            </a:r>
            <a:r>
              <a:rPr lang="en-US" dirty="0"/>
              <a:t>nested hierarchies </a:t>
            </a:r>
            <a:r>
              <a:rPr lang="en-US" dirty="0" smtClean="0"/>
              <a:t>of attributes and other classes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9228909" y="1972301"/>
            <a:ext cx="2696391" cy="461665"/>
          </a:xfrm>
          <a:prstGeom prst="rect">
            <a:avLst/>
          </a:prstGeom>
          <a:noFill/>
          <a:ln>
            <a:solidFill>
              <a:schemeClr val="bg2">
                <a:lumMod val="25000"/>
                <a:alpha val="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&lt;tag&gt;Value&lt;/tag&gt;</a:t>
            </a:r>
            <a:endParaRPr lang="en-US" sz="2400" b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336970" y="2664198"/>
            <a:ext cx="4588329" cy="461665"/>
          </a:xfrm>
          <a:prstGeom prst="rect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&lt;name&gt;Bob&lt;/name&gt;</a:t>
            </a:r>
            <a:endParaRPr lang="en-US" sz="2400" b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336970" y="3255751"/>
            <a:ext cx="4588329" cy="1200329"/>
          </a:xfrm>
          <a:prstGeom prst="rect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&lt;File&gt;</a:t>
            </a:r>
          </a:p>
          <a:p>
            <a:r>
              <a:rPr lang="en-US" sz="2400" b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&lt;name&gt;Bob.txt&lt;/name&gt;</a:t>
            </a:r>
          </a:p>
          <a:p>
            <a:r>
              <a:rPr lang="en-US" sz="2400" b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&lt;/File&gt;</a:t>
            </a:r>
            <a:endParaRPr lang="en-US" sz="2400" b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8137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7" grpId="0"/>
      <p:bldP spid="10" grpId="0" animBg="1"/>
      <p:bldP spid="11" grpId="0"/>
      <p:bldP spid="12" grpId="0"/>
      <p:bldP spid="13" grpId="0"/>
      <p:bldP spid="14" grpId="0" animBg="1"/>
      <p:bldP spid="15" grpId="0" animBg="1"/>
      <p:bldP spid="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PDS4 Products</a:t>
            </a:r>
            <a:endParaRPr lang="en-US" dirty="0"/>
          </a:p>
        </p:txBody>
      </p:sp>
      <p:sp>
        <p:nvSpPr>
          <p:cNvPr id="30" name="Content Placeholder 2"/>
          <p:cNvSpPr>
            <a:spLocks noGrp="1"/>
          </p:cNvSpPr>
          <p:nvPr>
            <p:ph idx="1"/>
          </p:nvPr>
        </p:nvSpPr>
        <p:spPr>
          <a:xfrm>
            <a:off x="838200" y="3808310"/>
            <a:ext cx="10515600" cy="684368"/>
          </a:xfrm>
          <a:noFill/>
        </p:spPr>
        <p:txBody>
          <a:bodyPr>
            <a:normAutofit/>
          </a:bodyPr>
          <a:lstStyle/>
          <a:p>
            <a:r>
              <a:rPr lang="en-US" dirty="0"/>
              <a:t>A file containing </a:t>
            </a:r>
            <a:r>
              <a:rPr lang="en-US" dirty="0" smtClean="0"/>
              <a:t>PDS4 </a:t>
            </a:r>
            <a:r>
              <a:rPr lang="en-US" dirty="0"/>
              <a:t>metadata is called </a:t>
            </a:r>
            <a:r>
              <a:rPr lang="en-US" dirty="0" smtClean="0"/>
              <a:t>a </a:t>
            </a:r>
            <a:r>
              <a:rPr lang="en-US" sz="4000" b="1" dirty="0" smtClean="0"/>
              <a:t>PDS</a:t>
            </a:r>
            <a:r>
              <a:rPr lang="en-US" sz="4000" dirty="0"/>
              <a:t> </a:t>
            </a:r>
            <a:r>
              <a:rPr lang="en-US" sz="4000" b="1" dirty="0" smtClean="0"/>
              <a:t>Label</a:t>
            </a:r>
            <a:r>
              <a:rPr lang="en-US" sz="3600" b="1" dirty="0" smtClean="0"/>
              <a:t>.</a:t>
            </a:r>
            <a:endParaRPr lang="en-US" dirty="0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1886" y="1743009"/>
            <a:ext cx="1374046" cy="1374046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4955113" y="3134242"/>
            <a:ext cx="15075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  <a:latin typeface="Arial Black" panose="020B0A04020102020204" pitchFamily="34" charset="0"/>
              </a:rPr>
              <a:t>Metadata</a:t>
            </a:r>
          </a:p>
          <a:p>
            <a:pPr algn="ctr"/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  <a:latin typeface="Arial Black" panose="020B0A04020102020204" pitchFamily="34" charset="0"/>
              </a:rPr>
              <a:t>File</a:t>
            </a:r>
            <a:endParaRPr lang="en-US" sz="2000" dirty="0">
              <a:solidFill>
                <a:schemeClr val="bg2">
                  <a:lumMod val="2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955113" y="3134242"/>
            <a:ext cx="1508760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  <a:latin typeface="Arial Black" panose="020B0A04020102020204" pitchFamily="34" charset="0"/>
              </a:rPr>
              <a:t>Label</a:t>
            </a:r>
          </a:p>
          <a:p>
            <a:pPr algn="ctr"/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  <a:latin typeface="Arial Black" panose="020B0A04020102020204" pitchFamily="34" charset="0"/>
              </a:rPr>
              <a:t>File</a:t>
            </a:r>
            <a:endParaRPr lang="en-US" sz="2000" dirty="0">
              <a:solidFill>
                <a:schemeClr val="bg2">
                  <a:lumMod val="2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317908" y="1744232"/>
            <a:ext cx="1042416" cy="1371600"/>
          </a:xfrm>
          <a:prstGeom prst="rect">
            <a:avLst/>
          </a:prstGeom>
          <a:solidFill>
            <a:srgbClr val="E9E9E0"/>
          </a:solidFill>
          <a:ln cap="rnd">
            <a:solidFill>
              <a:srgbClr val="E9E9E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C8BDB8"/>
                </a:solidFill>
              </a:rPr>
              <a:t>1010000</a:t>
            </a:r>
          </a:p>
          <a:p>
            <a:pPr algn="ctr"/>
            <a:r>
              <a:rPr lang="en-US" sz="1400" dirty="0" smtClean="0">
                <a:solidFill>
                  <a:srgbClr val="C8BDB8"/>
                </a:solidFill>
              </a:rPr>
              <a:t>1000100</a:t>
            </a:r>
          </a:p>
          <a:p>
            <a:pPr algn="ctr"/>
            <a:r>
              <a:rPr lang="en-US" sz="1400" dirty="0" smtClean="0">
                <a:solidFill>
                  <a:srgbClr val="C8BDB8"/>
                </a:solidFill>
              </a:rPr>
              <a:t>1010011</a:t>
            </a:r>
          </a:p>
          <a:p>
            <a:pPr algn="ctr"/>
            <a:r>
              <a:rPr lang="en-US" sz="1400" dirty="0" smtClean="0">
                <a:solidFill>
                  <a:srgbClr val="C8BDB8"/>
                </a:solidFill>
              </a:rPr>
              <a:t>0110100</a:t>
            </a:r>
          </a:p>
          <a:p>
            <a:pPr algn="ctr"/>
            <a:r>
              <a:rPr lang="en-US" sz="1400" dirty="0" smtClean="0">
                <a:solidFill>
                  <a:srgbClr val="C8BDB8"/>
                </a:solidFill>
              </a:rPr>
              <a:t>0100001</a:t>
            </a:r>
          </a:p>
        </p:txBody>
      </p:sp>
      <p:sp>
        <p:nvSpPr>
          <p:cNvPr id="38" name="Content Placeholder 2"/>
          <p:cNvSpPr txBox="1">
            <a:spLocks/>
          </p:cNvSpPr>
          <p:nvPr/>
        </p:nvSpPr>
        <p:spPr>
          <a:xfrm>
            <a:off x="840461" y="4470202"/>
            <a:ext cx="10515600" cy="1199077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A PDS label along with the file or files that it describes </a:t>
            </a:r>
            <a:r>
              <a:rPr lang="en-US" dirty="0" smtClean="0"/>
              <a:t>constitutes </a:t>
            </a:r>
            <a:r>
              <a:rPr lang="en-US" dirty="0"/>
              <a:t>a </a:t>
            </a:r>
            <a:r>
              <a:rPr lang="en-US" sz="4000" b="1" dirty="0"/>
              <a:t>PDS Product</a:t>
            </a:r>
            <a:r>
              <a:rPr lang="en-US" dirty="0"/>
              <a:t>.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085325" y="3124975"/>
            <a:ext cx="15075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  <a:latin typeface="Arial Black" panose="020B0A04020102020204" pitchFamily="34" charset="0"/>
              </a:rPr>
              <a:t>Archive File</a:t>
            </a:r>
            <a:endParaRPr lang="en-US" sz="2000" dirty="0">
              <a:solidFill>
                <a:schemeClr val="bg2">
                  <a:lumMod val="2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893151" y="1152273"/>
            <a:ext cx="27888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2">
                    <a:lumMod val="25000"/>
                  </a:schemeClr>
                </a:solidFill>
                <a:latin typeface="Arial Black" panose="020B0A04020102020204" pitchFamily="34" charset="0"/>
              </a:rPr>
              <a:t>PDS Product</a:t>
            </a:r>
            <a:endParaRPr lang="en-US" sz="2800" dirty="0">
              <a:solidFill>
                <a:schemeClr val="bg2">
                  <a:lumMod val="2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42" name="Content Placeholder 2"/>
          <p:cNvSpPr txBox="1">
            <a:spLocks/>
          </p:cNvSpPr>
          <p:nvPr/>
        </p:nvSpPr>
        <p:spPr>
          <a:xfrm>
            <a:off x="838200" y="5460745"/>
            <a:ext cx="10515600" cy="946744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dirty="0" smtClean="0"/>
              <a:t>PDS4 labels are co-located with the files that they describe.</a:t>
            </a:r>
          </a:p>
          <a:p>
            <a:pPr lvl="1"/>
            <a:r>
              <a:rPr lang="en-US" dirty="0"/>
              <a:t>All elements of a PDS4 archive are products.</a:t>
            </a:r>
          </a:p>
          <a:p>
            <a:pPr lvl="1"/>
            <a:endParaRPr lang="en-US" dirty="0" smtClean="0"/>
          </a:p>
        </p:txBody>
      </p:sp>
      <p:sp>
        <p:nvSpPr>
          <p:cNvPr id="8" name="Rounded Rectangle 7"/>
          <p:cNvSpPr/>
          <p:nvPr/>
        </p:nvSpPr>
        <p:spPr>
          <a:xfrm>
            <a:off x="5053153" y="1592704"/>
            <a:ext cx="2468880" cy="2286000"/>
          </a:xfrm>
          <a:prstGeom prst="roundRect">
            <a:avLst/>
          </a:prstGeom>
          <a:noFill/>
          <a:ln w="508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090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10" presetClass="exit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build="p"/>
      <p:bldP spid="20" grpId="0"/>
      <p:bldP spid="20" grpId="1"/>
      <p:bldP spid="21" grpId="0" animBg="1"/>
      <p:bldP spid="25" grpId="0" animBg="1"/>
      <p:bldP spid="38" grpId="0"/>
      <p:bldP spid="40" grpId="0"/>
      <p:bldP spid="41" grpId="0"/>
      <p:bldP spid="42" grpId="0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>
            <a:off x="9990582" y="2907388"/>
            <a:ext cx="1371600" cy="182880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lIns="0" tIns="457200" rIns="0" bIns="457200" rtlCol="0" anchor="ctr"/>
          <a:lstStyle/>
          <a:p>
            <a:pPr algn="ctr"/>
            <a:r>
              <a:rPr lang="en-US" sz="2200" b="1" dirty="0" smtClean="0">
                <a:solidFill>
                  <a:schemeClr val="bg2">
                    <a:lumMod val="25000"/>
                  </a:schemeClr>
                </a:solidFill>
                <a:latin typeface="Arial Narrow" panose="020B0606020202030204" pitchFamily="34" charset="0"/>
              </a:rPr>
              <a:t>Collection</a:t>
            </a:r>
          </a:p>
          <a:p>
            <a:pPr algn="ctr"/>
            <a:r>
              <a:rPr lang="en-US" sz="2200" b="1" dirty="0" smtClean="0">
                <a:solidFill>
                  <a:schemeClr val="bg2">
                    <a:lumMod val="25000"/>
                  </a:schemeClr>
                </a:solidFill>
                <a:latin typeface="Arial Narrow" panose="020B0606020202030204" pitchFamily="34" charset="0"/>
              </a:rPr>
              <a:t>Products</a:t>
            </a:r>
          </a:p>
          <a:p>
            <a:pPr algn="ctr"/>
            <a:endParaRPr lang="en-US" sz="2000" b="1" dirty="0">
              <a:latin typeface="Arial Narrow" panose="020B0606020202030204" pitchFamily="34" charset="0"/>
            </a:endParaRPr>
          </a:p>
          <a:p>
            <a:pPr algn="ctr"/>
            <a:endParaRPr lang="en-US" sz="2000" b="1" dirty="0" smtClean="0">
              <a:latin typeface="Arial Narrow" panose="020B0606020202030204" pitchFamily="34" charset="0"/>
            </a:endParaRPr>
          </a:p>
          <a:p>
            <a:pPr algn="ctr"/>
            <a:endParaRPr lang="en-US" sz="2000" b="1" dirty="0">
              <a:latin typeface="Arial Narrow" panose="020B0606020202030204" pitchFamily="34" charset="0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9985248" y="4935810"/>
            <a:ext cx="1371600" cy="182880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0" tIns="457200" rIns="0" bIns="457200" rtlCol="0" anchor="ctr"/>
          <a:lstStyle/>
          <a:p>
            <a:pPr algn="ctr"/>
            <a:r>
              <a:rPr lang="en-US" sz="22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Bundle</a:t>
            </a:r>
          </a:p>
          <a:p>
            <a:pPr algn="ctr"/>
            <a:r>
              <a:rPr lang="en-US" sz="22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Products</a:t>
            </a:r>
          </a:p>
          <a:p>
            <a:pPr algn="ctr"/>
            <a:endParaRPr lang="en-US" sz="2000" b="1" dirty="0">
              <a:latin typeface="Arial Narrow" panose="020B0606020202030204" pitchFamily="34" charset="0"/>
            </a:endParaRPr>
          </a:p>
          <a:p>
            <a:pPr algn="ctr"/>
            <a:endParaRPr lang="en-US" sz="2000" b="1" dirty="0" smtClean="0">
              <a:latin typeface="Arial Narrow" panose="020B0606020202030204" pitchFamily="34" charset="0"/>
            </a:endParaRPr>
          </a:p>
          <a:p>
            <a:pPr algn="ctr"/>
            <a:endParaRPr lang="en-US" sz="2000" b="1" dirty="0">
              <a:latin typeface="Arial Narrow" panose="020B0606020202030204" pitchFamily="34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9985248" y="2906476"/>
            <a:ext cx="1371600" cy="182880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200" b="1" dirty="0" smtClean="0">
                <a:solidFill>
                  <a:schemeClr val="bg2">
                    <a:lumMod val="25000"/>
                  </a:schemeClr>
                </a:solidFill>
                <a:latin typeface="Arial Narrow" panose="020B0606020202030204" pitchFamily="34" charset="0"/>
              </a:rPr>
              <a:t>Collection Products</a:t>
            </a:r>
          </a:p>
          <a:p>
            <a:pPr algn="ctr"/>
            <a:endParaRPr lang="en-US" sz="2000" b="1" dirty="0">
              <a:latin typeface="Arial Narrow" panose="020B0606020202030204" pitchFamily="34" charset="0"/>
            </a:endParaRPr>
          </a:p>
          <a:p>
            <a:pPr algn="ctr"/>
            <a:endParaRPr lang="en-US" sz="2000" b="1" dirty="0" smtClean="0">
              <a:latin typeface="Arial Narrow" panose="020B0606020202030204" pitchFamily="34" charset="0"/>
            </a:endParaRPr>
          </a:p>
          <a:p>
            <a:pPr algn="ctr"/>
            <a:endParaRPr lang="en-US" sz="2000" b="1" dirty="0">
              <a:latin typeface="Arial Narrow" panose="020B0606020202030204" pitchFamily="34" charset="0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9979914" y="2915164"/>
            <a:ext cx="1371600" cy="182880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200" b="1" dirty="0" smtClean="0">
                <a:solidFill>
                  <a:schemeClr val="bg2">
                    <a:lumMod val="25000"/>
                  </a:schemeClr>
                </a:solidFill>
                <a:latin typeface="Arial Narrow" panose="020B0606020202030204" pitchFamily="34" charset="0"/>
              </a:rPr>
              <a:t>Collection Products</a:t>
            </a:r>
          </a:p>
          <a:p>
            <a:pPr algn="ctr"/>
            <a:endParaRPr lang="en-US" sz="2000" b="1" dirty="0">
              <a:latin typeface="Arial Narrow" panose="020B0606020202030204" pitchFamily="34" charset="0"/>
            </a:endParaRPr>
          </a:p>
          <a:p>
            <a:pPr algn="ctr"/>
            <a:endParaRPr lang="en-US" sz="2000" b="1" dirty="0" smtClean="0">
              <a:latin typeface="Arial Narrow" panose="020B0606020202030204" pitchFamily="34" charset="0"/>
            </a:endParaRPr>
          </a:p>
          <a:p>
            <a:pPr algn="ctr"/>
            <a:endParaRPr lang="en-US" sz="2000" b="1" dirty="0">
              <a:latin typeface="Arial Narrow" panose="020B0606020202030204" pitchFamily="34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9993630" y="869136"/>
            <a:ext cx="1371600" cy="18288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Arial Narrow" panose="020B0606020202030204" pitchFamily="34" charset="0"/>
              </a:rPr>
              <a:t>Basic</a:t>
            </a:r>
          </a:p>
          <a:p>
            <a:pPr algn="ctr"/>
            <a:r>
              <a:rPr lang="en-US" sz="2000" b="1" dirty="0" smtClean="0">
                <a:latin typeface="Arial Narrow" panose="020B0606020202030204" pitchFamily="34" charset="0"/>
              </a:rPr>
              <a:t>Products</a:t>
            </a:r>
          </a:p>
          <a:p>
            <a:pPr algn="ctr"/>
            <a:endParaRPr lang="en-US" sz="2000" b="1" dirty="0">
              <a:latin typeface="Arial Narrow" panose="020B0606020202030204" pitchFamily="34" charset="0"/>
            </a:endParaRPr>
          </a:p>
          <a:p>
            <a:pPr algn="ctr"/>
            <a:endParaRPr lang="en-US" sz="2000" b="1" dirty="0" smtClean="0">
              <a:latin typeface="Arial Narrow" panose="020B0606020202030204" pitchFamily="34" charset="0"/>
            </a:endParaRPr>
          </a:p>
          <a:p>
            <a:pPr algn="ctr"/>
            <a:endParaRPr lang="en-US" sz="2000" b="1" dirty="0">
              <a:latin typeface="Arial Narrow" panose="020B0606020202030204" pitchFamily="34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9993630" y="869136"/>
            <a:ext cx="1371600" cy="18288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latin typeface="Arial Narrow" panose="020B0606020202030204" pitchFamily="34" charset="0"/>
              </a:rPr>
              <a:t>Basic</a:t>
            </a:r>
          </a:p>
          <a:p>
            <a:pPr algn="ctr"/>
            <a:r>
              <a:rPr lang="en-US" sz="2200" b="1" dirty="0" smtClean="0">
                <a:latin typeface="Arial Narrow" panose="020B0606020202030204" pitchFamily="34" charset="0"/>
              </a:rPr>
              <a:t>Products</a:t>
            </a:r>
          </a:p>
          <a:p>
            <a:pPr algn="ctr"/>
            <a:endParaRPr lang="en-US" sz="2000" b="1" dirty="0">
              <a:latin typeface="Arial Narrow" panose="020B0606020202030204" pitchFamily="34" charset="0"/>
            </a:endParaRPr>
          </a:p>
          <a:p>
            <a:pPr algn="ctr"/>
            <a:endParaRPr lang="en-US" sz="2000" b="1" dirty="0" smtClean="0">
              <a:latin typeface="Arial Narrow" panose="020B0606020202030204" pitchFamily="34" charset="0"/>
            </a:endParaRPr>
          </a:p>
          <a:p>
            <a:pPr algn="ctr"/>
            <a:endParaRPr lang="en-US" sz="2000" b="1" dirty="0">
              <a:latin typeface="Arial Narrow" panose="020B0606020202030204" pitchFamily="34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9990582" y="860448"/>
            <a:ext cx="1371600" cy="18288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latin typeface="Arial Narrow" panose="020B0606020202030204" pitchFamily="34" charset="0"/>
              </a:rPr>
              <a:t>Basic</a:t>
            </a:r>
          </a:p>
          <a:p>
            <a:pPr algn="ctr"/>
            <a:r>
              <a:rPr lang="en-US" sz="2200" b="1" dirty="0" smtClean="0">
                <a:latin typeface="Arial Narrow" panose="020B0606020202030204" pitchFamily="34" charset="0"/>
              </a:rPr>
              <a:t>Products</a:t>
            </a:r>
          </a:p>
          <a:p>
            <a:pPr algn="ctr"/>
            <a:endParaRPr lang="en-US" sz="2000" b="1" dirty="0">
              <a:latin typeface="Arial Narrow" panose="020B0606020202030204" pitchFamily="34" charset="0"/>
            </a:endParaRPr>
          </a:p>
          <a:p>
            <a:pPr algn="ctr"/>
            <a:endParaRPr lang="en-US" sz="2000" b="1" dirty="0" smtClean="0">
              <a:latin typeface="Arial Narrow" panose="020B0606020202030204" pitchFamily="34" charset="0"/>
            </a:endParaRPr>
          </a:p>
          <a:p>
            <a:pPr algn="ctr"/>
            <a:endParaRPr lang="en-US" sz="2000" b="1" dirty="0">
              <a:latin typeface="Arial Narrow" panose="020B0606020202030204" pitchFamily="34" charset="0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9990582" y="859536"/>
            <a:ext cx="1371600" cy="18288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latin typeface="Arial Narrow" panose="020B0606020202030204" pitchFamily="34" charset="0"/>
              </a:rPr>
              <a:t>Basic</a:t>
            </a:r>
          </a:p>
          <a:p>
            <a:pPr algn="ctr"/>
            <a:r>
              <a:rPr lang="en-US" sz="2200" b="1" dirty="0" smtClean="0">
                <a:latin typeface="Arial Narrow" panose="020B0606020202030204" pitchFamily="34" charset="0"/>
              </a:rPr>
              <a:t>Products</a:t>
            </a:r>
          </a:p>
          <a:p>
            <a:pPr algn="ctr"/>
            <a:endParaRPr lang="en-US" sz="2000" b="1" dirty="0">
              <a:latin typeface="Arial Narrow" panose="020B0606020202030204" pitchFamily="34" charset="0"/>
            </a:endParaRPr>
          </a:p>
          <a:p>
            <a:pPr algn="ctr"/>
            <a:endParaRPr lang="en-US" sz="2000" b="1" dirty="0" smtClean="0">
              <a:latin typeface="Arial Narrow" panose="020B0606020202030204" pitchFamily="34" charset="0"/>
            </a:endParaRPr>
          </a:p>
          <a:p>
            <a:pPr algn="ctr"/>
            <a:endParaRPr lang="en-US" sz="2000" b="1" dirty="0">
              <a:latin typeface="Arial Narrow" panose="020B0606020202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PDS4 Archive Organization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88214"/>
            <a:ext cx="8854440" cy="522298"/>
          </a:xfrm>
        </p:spPr>
        <p:txBody>
          <a:bodyPr>
            <a:normAutofit/>
          </a:bodyPr>
          <a:lstStyle/>
          <a:p>
            <a:r>
              <a:rPr lang="en-US" dirty="0" smtClean="0"/>
              <a:t>There are 3 primary types of products in PDS4: 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1810513"/>
            <a:ext cx="8854440" cy="14444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 </a:t>
            </a:r>
            <a:r>
              <a:rPr lang="en-US" sz="4000" b="1" dirty="0" smtClean="0"/>
              <a:t>Basic Products </a:t>
            </a:r>
            <a:r>
              <a:rPr lang="en-US" dirty="0"/>
              <a:t>are the smallest unit of a PDS4 archive. They consist of an individual label </a:t>
            </a:r>
            <a:r>
              <a:rPr lang="en-US" dirty="0" smtClean="0"/>
              <a:t>and </a:t>
            </a:r>
            <a:r>
              <a:rPr lang="en-US" dirty="0"/>
              <a:t>the associated file or files</a:t>
            </a:r>
            <a:r>
              <a:rPr lang="en-US" dirty="0" smtClean="0"/>
              <a:t>. </a:t>
            </a: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838200" y="3501721"/>
            <a:ext cx="8926068" cy="11046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Related basic products of the same type may be grouped together into a </a:t>
            </a:r>
            <a:r>
              <a:rPr lang="en-US" sz="4000" b="1" dirty="0" smtClean="0"/>
              <a:t>Collection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838200" y="5137359"/>
            <a:ext cx="8926068" cy="11046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Related collections may be grouped together into a </a:t>
            </a:r>
            <a:r>
              <a:rPr lang="en-US" sz="4000" b="1" dirty="0" smtClean="0"/>
              <a:t>Bundle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8130" y="2046304"/>
            <a:ext cx="457200" cy="457200"/>
          </a:xfrm>
          <a:prstGeom prst="rect">
            <a:avLst/>
          </a:prstGeom>
        </p:spPr>
      </p:pic>
      <p:sp>
        <p:nvSpPr>
          <p:cNvPr id="22" name="Rectangle 21"/>
          <p:cNvSpPr>
            <a:spLocks noChangeAspect="1"/>
          </p:cNvSpPr>
          <p:nvPr/>
        </p:nvSpPr>
        <p:spPr>
          <a:xfrm>
            <a:off x="10760875" y="2092024"/>
            <a:ext cx="277978" cy="365760"/>
          </a:xfrm>
          <a:prstGeom prst="rect">
            <a:avLst/>
          </a:prstGeom>
          <a:solidFill>
            <a:srgbClr val="E9E9E0"/>
          </a:solidFill>
          <a:ln cap="rnd">
            <a:solidFill>
              <a:srgbClr val="E9E9E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400" dirty="0" smtClean="0">
                <a:solidFill>
                  <a:srgbClr val="C8BDB8"/>
                </a:solidFill>
              </a:rPr>
              <a:t>1010000</a:t>
            </a:r>
          </a:p>
          <a:p>
            <a:pPr algn="ctr"/>
            <a:r>
              <a:rPr lang="en-US" sz="400" dirty="0" smtClean="0">
                <a:solidFill>
                  <a:srgbClr val="C8BDB8"/>
                </a:solidFill>
              </a:rPr>
              <a:t>1000100</a:t>
            </a:r>
          </a:p>
          <a:p>
            <a:pPr algn="ctr"/>
            <a:r>
              <a:rPr lang="en-US" sz="400" dirty="0" smtClean="0">
                <a:solidFill>
                  <a:srgbClr val="C8BDB8"/>
                </a:solidFill>
              </a:rPr>
              <a:t>1010011</a:t>
            </a:r>
          </a:p>
          <a:p>
            <a:pPr algn="ctr"/>
            <a:r>
              <a:rPr lang="en-US" sz="400" dirty="0" smtClean="0">
                <a:solidFill>
                  <a:srgbClr val="C8BDB8"/>
                </a:solidFill>
              </a:rPr>
              <a:t>0110100</a:t>
            </a:r>
          </a:p>
          <a:p>
            <a:pPr algn="ctr"/>
            <a:r>
              <a:rPr lang="en-US" sz="400" dirty="0" smtClean="0">
                <a:solidFill>
                  <a:srgbClr val="C8BDB8"/>
                </a:solidFill>
              </a:rPr>
              <a:t>0100001</a:t>
            </a:r>
          </a:p>
        </p:txBody>
      </p:sp>
    </p:spTree>
    <p:extLst>
      <p:ext uri="{BB962C8B-B14F-4D97-AF65-F5344CB8AC3E}">
        <p14:creationId xmlns:p14="http://schemas.microsoft.com/office/powerpoint/2010/main" val="3588728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9" dur="250" fill="hold"/>
                                        <p:tgtEl>
                                          <p:spTgt spid="9"/>
                                        </p:tgtEl>
                                      </p:cBhvr>
                                      <p:by x="25000" y="2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47 -0.02453 L -0.03229 0.36644 " pathEditMode="relative" rAng="0" ptsTypes="AA">
                                      <p:cBhvr>
                                        <p:cTn id="41" dur="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88" y="195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75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250"/>
                            </p:stCondLst>
                            <p:childTnLst>
                              <p:par>
                                <p:cTn id="47" presetID="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8" dur="250" fill="hold"/>
                                        <p:tgtEl>
                                          <p:spTgt spid="14"/>
                                        </p:tgtEl>
                                      </p:cBhvr>
                                      <p:by x="25000" y="25000"/>
                                    </p:animScale>
                                  </p:childTnLst>
                                </p:cTn>
                              </p:par>
                              <p:par>
                                <p:cTn id="49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04167E-6 3.7037E-6 L 0.00248 0.36759 " pathEditMode="relative" rAng="0" ptsTypes="AA">
                                      <p:cBhvr>
                                        <p:cTn id="50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" y="183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50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000"/>
                            </p:stCondLst>
                            <p:childTnLst>
                              <p:par>
                                <p:cTn id="56" presetID="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7" dur="250" fill="hold"/>
                                        <p:tgtEl>
                                          <p:spTgt spid="15"/>
                                        </p:tgtEl>
                                      </p:cBhvr>
                                      <p:by x="25000" y="25000"/>
                                    </p:animScale>
                                  </p:childTnLst>
                                </p:cTn>
                              </p:par>
                              <p:par>
                                <p:cTn id="58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04167E-6 -4.81481E-6 L 0.03555 0.36783 " pathEditMode="relative" rAng="0" ptsTypes="AA">
                                      <p:cBhvr>
                                        <p:cTn id="59" dur="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71" y="183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500"/>
                            </p:stCondLst>
                            <p:childTnLst>
                              <p:par>
                                <p:cTn id="7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000"/>
                            </p:stCondLst>
                            <p:childTnLst>
                              <p:par>
                                <p:cTn id="74" presetID="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5" dur="250" fill="hold"/>
                                        <p:tgtEl>
                                          <p:spTgt spid="18"/>
                                        </p:tgtEl>
                                      </p:cBhvr>
                                      <p:by x="25000" y="25000"/>
                                    </p:animScale>
                                  </p:childTnLst>
                                </p:cTn>
                              </p:par>
                              <p:par>
                                <p:cTn id="76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7 -3.33333E-6 L -0.02891 0.36945 " pathEditMode="relative" rAng="0" ptsTypes="AA">
                                      <p:cBhvr>
                                        <p:cTn id="77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45" y="184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25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750"/>
                            </p:stCondLst>
                            <p:childTnLst>
                              <p:par>
                                <p:cTn id="83" presetID="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4" dur="250" fill="hold"/>
                                        <p:tgtEl>
                                          <p:spTgt spid="16"/>
                                        </p:tgtEl>
                                      </p:cBhvr>
                                      <p:by x="25000" y="25000"/>
                                    </p:animScale>
                                  </p:childTnLst>
                                </p:cTn>
                              </p:par>
                              <p:par>
                                <p:cTn id="85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7 4.07407E-6 L 0.0263 0.3706 " pathEditMode="relative" rAng="0" ptsTypes="AA">
                                      <p:cBhvr>
                                        <p:cTn id="86" dur="2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15" y="185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7" grpId="0" animBg="1"/>
      <p:bldP spid="16" grpId="0" animBg="1"/>
      <p:bldP spid="16" grpId="1" animBg="1"/>
      <p:bldP spid="16" grpId="2" animBg="1"/>
      <p:bldP spid="18" grpId="0" animBg="1"/>
      <p:bldP spid="18" grpId="1" animBg="1"/>
      <p:bldP spid="18" grpId="2" animBg="1"/>
      <p:bldP spid="4" grpId="0" animBg="1"/>
      <p:bldP spid="9" grpId="0" animBg="1"/>
      <p:bldP spid="9" grpId="1" animBg="1"/>
      <p:bldP spid="9" grpId="2" animBg="1"/>
      <p:bldP spid="14" grpId="0" animBg="1"/>
      <p:bldP spid="14" grpId="1" animBg="1"/>
      <p:bldP spid="14" grpId="2" animBg="1"/>
      <p:bldP spid="15" grpId="0" animBg="1"/>
      <p:bldP spid="15" grpId="1" animBg="1"/>
      <p:bldP spid="15" grpId="2" animBg="1"/>
      <p:bldP spid="3" grpId="0" build="p"/>
      <p:bldP spid="5" grpId="0"/>
      <p:bldP spid="11" grpId="0"/>
      <p:bldP spid="20" grpId="0"/>
      <p:bldP spid="2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Products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88215"/>
            <a:ext cx="9043474" cy="520114"/>
          </a:xfrm>
        </p:spPr>
        <p:txBody>
          <a:bodyPr/>
          <a:lstStyle/>
          <a:p>
            <a:r>
              <a:rPr lang="en-US" dirty="0" smtClean="0"/>
              <a:t>Basic products consist of:</a:t>
            </a:r>
          </a:p>
          <a:p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10057988" y="1279525"/>
            <a:ext cx="1371600" cy="18288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latin typeface="Arial Narrow" panose="020B0606020202030204" pitchFamily="34" charset="0"/>
              </a:rPr>
              <a:t>Basic</a:t>
            </a:r>
          </a:p>
          <a:p>
            <a:pPr algn="ctr"/>
            <a:r>
              <a:rPr lang="en-US" sz="2200" b="1" dirty="0" smtClean="0">
                <a:latin typeface="Arial Narrow" panose="020B0606020202030204" pitchFamily="34" charset="0"/>
              </a:rPr>
              <a:t>Products</a:t>
            </a:r>
          </a:p>
          <a:p>
            <a:pPr algn="ctr"/>
            <a:endParaRPr lang="en-US" sz="2000" b="1" dirty="0">
              <a:latin typeface="Arial Narrow" panose="020B0606020202030204" pitchFamily="34" charset="0"/>
            </a:endParaRPr>
          </a:p>
          <a:p>
            <a:pPr algn="ctr"/>
            <a:endParaRPr lang="en-US" sz="2000" b="1" dirty="0" smtClean="0">
              <a:latin typeface="Arial Narrow" panose="020B0606020202030204" pitchFamily="34" charset="0"/>
            </a:endParaRPr>
          </a:p>
          <a:p>
            <a:pPr algn="ctr"/>
            <a:endParaRPr lang="en-US" sz="2000" b="1" dirty="0">
              <a:latin typeface="Arial Narrow" panose="020B060602020203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95" r="12731"/>
          <a:stretch/>
        </p:blipFill>
        <p:spPr>
          <a:xfrm>
            <a:off x="9757784" y="3974663"/>
            <a:ext cx="985794" cy="137160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11010200" y="3974663"/>
            <a:ext cx="1042416" cy="1371600"/>
          </a:xfrm>
          <a:prstGeom prst="rect">
            <a:avLst/>
          </a:prstGeom>
          <a:solidFill>
            <a:srgbClr val="E9E9E0"/>
          </a:solidFill>
          <a:ln cap="rnd">
            <a:solidFill>
              <a:srgbClr val="E9E9E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C8BDB8"/>
                </a:solidFill>
              </a:rPr>
              <a:t>1010000</a:t>
            </a:r>
          </a:p>
          <a:p>
            <a:pPr algn="ctr"/>
            <a:r>
              <a:rPr lang="en-US" sz="1400" dirty="0" smtClean="0">
                <a:solidFill>
                  <a:srgbClr val="C8BDB8"/>
                </a:solidFill>
              </a:rPr>
              <a:t>1000100</a:t>
            </a:r>
          </a:p>
          <a:p>
            <a:pPr algn="ctr"/>
            <a:r>
              <a:rPr lang="en-US" sz="1400" dirty="0" smtClean="0">
                <a:solidFill>
                  <a:srgbClr val="C8BDB8"/>
                </a:solidFill>
              </a:rPr>
              <a:t>1010011</a:t>
            </a:r>
          </a:p>
          <a:p>
            <a:pPr algn="ctr"/>
            <a:r>
              <a:rPr lang="en-US" sz="1400" dirty="0" smtClean="0">
                <a:solidFill>
                  <a:srgbClr val="C8BDB8"/>
                </a:solidFill>
              </a:rPr>
              <a:t>0110100</a:t>
            </a:r>
          </a:p>
          <a:p>
            <a:pPr algn="ctr"/>
            <a:r>
              <a:rPr lang="en-US" sz="1400" dirty="0" smtClean="0">
                <a:solidFill>
                  <a:srgbClr val="C8BDB8"/>
                </a:solidFill>
              </a:rPr>
              <a:t>0100001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1010200" y="3974663"/>
            <a:ext cx="1042416" cy="1371600"/>
          </a:xfrm>
          <a:prstGeom prst="rect">
            <a:avLst/>
          </a:prstGeom>
          <a:solidFill>
            <a:srgbClr val="E9E9E0"/>
          </a:solidFill>
          <a:ln cap="rnd">
            <a:solidFill>
              <a:srgbClr val="E9E9E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C8BDB8"/>
                </a:solidFill>
              </a:rPr>
              <a:t>1010000</a:t>
            </a:r>
          </a:p>
          <a:p>
            <a:pPr algn="ctr"/>
            <a:r>
              <a:rPr lang="en-US" sz="1400" dirty="0" smtClean="0">
                <a:solidFill>
                  <a:srgbClr val="C8BDB8"/>
                </a:solidFill>
              </a:rPr>
              <a:t>1000100</a:t>
            </a:r>
          </a:p>
          <a:p>
            <a:pPr algn="ctr"/>
            <a:r>
              <a:rPr lang="en-US" sz="1400" dirty="0" smtClean="0">
                <a:solidFill>
                  <a:srgbClr val="C8BDB8"/>
                </a:solidFill>
              </a:rPr>
              <a:t>1010011</a:t>
            </a:r>
          </a:p>
          <a:p>
            <a:pPr algn="ctr"/>
            <a:r>
              <a:rPr lang="en-US" sz="1400" dirty="0" smtClean="0">
                <a:solidFill>
                  <a:srgbClr val="C8BDB8"/>
                </a:solidFill>
              </a:rPr>
              <a:t>0110100</a:t>
            </a:r>
          </a:p>
          <a:p>
            <a:pPr algn="ctr"/>
            <a:r>
              <a:rPr lang="en-US" sz="1400" dirty="0" smtClean="0">
                <a:solidFill>
                  <a:srgbClr val="C8BDB8"/>
                </a:solidFill>
              </a:rPr>
              <a:t>0100001</a:t>
            </a:r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838200" y="4149037"/>
            <a:ext cx="9043474" cy="18553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Basic products may be of many types (data, browse, documents, etc.).</a:t>
            </a:r>
          </a:p>
          <a:p>
            <a:r>
              <a:rPr lang="en-US" dirty="0" smtClean="0"/>
              <a:t>Basic products are frequently referred to generically as “products”.</a:t>
            </a:r>
            <a:endParaRPr lang="en-US" dirty="0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838200" y="1744852"/>
            <a:ext cx="8919584" cy="12902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dirty="0" smtClean="0"/>
              <a:t>One or more archive files</a:t>
            </a:r>
          </a:p>
          <a:p>
            <a:pPr lvl="1"/>
            <a:r>
              <a:rPr lang="en-US" dirty="0" smtClean="0"/>
              <a:t>A PDS label file describing the content, and as appropriate, the structure of the labeled file or files</a:t>
            </a:r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838198" y="2868827"/>
            <a:ext cx="9219790" cy="13534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dirty="0" smtClean="0"/>
              <a:t>Each file may contain one or more </a:t>
            </a:r>
            <a:r>
              <a:rPr lang="en-US" sz="4000" b="1" dirty="0" smtClean="0"/>
              <a:t>Digital Objects</a:t>
            </a:r>
          </a:p>
          <a:p>
            <a:pPr lvl="2"/>
            <a:r>
              <a:rPr lang="en-US" dirty="0"/>
              <a:t>A digital object is an individual </a:t>
            </a:r>
            <a:r>
              <a:rPr lang="en-US" dirty="0" smtClean="0"/>
              <a:t>computer </a:t>
            </a:r>
            <a:r>
              <a:rPr lang="en-US" dirty="0"/>
              <a:t>data entity (e.g. image, table, spectra)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23073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13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7037E-7 L -0.05013 -0.31782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13" y="-159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5" dur="2000" fill="hold"/>
                                        <p:tgtEl>
                                          <p:spTgt spid="15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7037E-7 L -0.03997 -0.29236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05" y="-1463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500"/>
                            </p:stCondLst>
                            <p:childTnLst>
                              <p:par>
                                <p:cTn id="19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0" dur="2000" fill="hold"/>
                                        <p:tgtEl>
                                          <p:spTgt spid="12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9167E-6 3.7037E-7 L 0.00885 -0.3081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43" y="-154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1" animBg="1"/>
      <p:bldP spid="13" grpId="2" animBg="1"/>
      <p:bldP spid="15" grpId="0" animBg="1"/>
      <p:bldP spid="15" grpId="1" animBg="1"/>
      <p:bldP spid="19" grpId="0"/>
      <p:bldP spid="11" grpId="0"/>
      <p:bldP spid="1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8048</TotalTime>
  <Words>3780</Words>
  <Application>Microsoft Office PowerPoint</Application>
  <PresentationFormat>Widescreen</PresentationFormat>
  <Paragraphs>804</Paragraphs>
  <Slides>52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62" baseType="lpstr">
      <vt:lpstr>Arial</vt:lpstr>
      <vt:lpstr>Arial Black</vt:lpstr>
      <vt:lpstr>Arial Narrow</vt:lpstr>
      <vt:lpstr>Calibri</vt:lpstr>
      <vt:lpstr>Calibri Light</vt:lpstr>
      <vt:lpstr>Consolas</vt:lpstr>
      <vt:lpstr>Courier New</vt:lpstr>
      <vt:lpstr>Stencil</vt:lpstr>
      <vt:lpstr>Wingdings 2</vt:lpstr>
      <vt:lpstr>Office Theme</vt:lpstr>
      <vt:lpstr>PDS4 Training Exercise</vt:lpstr>
      <vt:lpstr>Objectives</vt:lpstr>
      <vt:lpstr>What are PDS and PDS4?</vt:lpstr>
      <vt:lpstr>Fundamental Data Structures</vt:lpstr>
      <vt:lpstr>PDS4 Implementation</vt:lpstr>
      <vt:lpstr>XML</vt:lpstr>
      <vt:lpstr>PDS4 Products</vt:lpstr>
      <vt:lpstr>PDS4 Archive Organization</vt:lpstr>
      <vt:lpstr>Basic Products</vt:lpstr>
      <vt:lpstr>Collection Products</vt:lpstr>
      <vt:lpstr>Bundle Products</vt:lpstr>
      <vt:lpstr>Logical Identifiers</vt:lpstr>
      <vt:lpstr>LID Segments</vt:lpstr>
      <vt:lpstr>LID Inheritance</vt:lpstr>
      <vt:lpstr>Version Identifiers and LIDVIDs</vt:lpstr>
      <vt:lpstr>LID/LIDVID and Inventories</vt:lpstr>
      <vt:lpstr>LID/LIDVID and Internal References</vt:lpstr>
      <vt:lpstr>Context Products</vt:lpstr>
      <vt:lpstr>Archive Design</vt:lpstr>
      <vt:lpstr>Anatomy of a PDS4 Label</vt:lpstr>
      <vt:lpstr>XML Declaration</vt:lpstr>
      <vt:lpstr>Product Tag</vt:lpstr>
      <vt:lpstr>Identification Area</vt:lpstr>
      <vt:lpstr>Observation/Context Area</vt:lpstr>
      <vt:lpstr>Reference List</vt:lpstr>
      <vt:lpstr>File Area</vt:lpstr>
      <vt:lpstr>File Area</vt:lpstr>
      <vt:lpstr>File Area</vt:lpstr>
      <vt:lpstr>File Area</vt:lpstr>
      <vt:lpstr>File Area</vt:lpstr>
      <vt:lpstr>PDS4 Build-A-Bundle Exercise</vt:lpstr>
      <vt:lpstr>Exercise Wrap-Up</vt:lpstr>
      <vt:lpstr>Most Important Component</vt:lpstr>
      <vt:lpstr>PDS Discipline Node Contacts</vt:lpstr>
      <vt:lpstr>Evaluation</vt:lpstr>
      <vt:lpstr>Attributions</vt:lpstr>
      <vt:lpstr>Backup</vt:lpstr>
      <vt:lpstr>PDS4 Basic Product Types</vt:lpstr>
      <vt:lpstr>PDS4 Collection Types</vt:lpstr>
      <vt:lpstr>LID Bundle Identifier</vt:lpstr>
      <vt:lpstr>LID Collection Identifier</vt:lpstr>
      <vt:lpstr>LID Product Identifier</vt:lpstr>
      <vt:lpstr>Archive Generation Procedure</vt:lpstr>
      <vt:lpstr>Anatomy of a PDS4 Label</vt:lpstr>
      <vt:lpstr>Anatomy of a PDS4 Label</vt:lpstr>
      <vt:lpstr>Observation/Context Area</vt:lpstr>
      <vt:lpstr>Observation/Context Area</vt:lpstr>
      <vt:lpstr>Observation/Context Area</vt:lpstr>
      <vt:lpstr>Observation/Context Area</vt:lpstr>
      <vt:lpstr>Observation/Context Area</vt:lpstr>
      <vt:lpstr>Observation/Context Area</vt:lpstr>
      <vt:lpstr>Observation/Context Area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tking</dc:creator>
  <cp:lastModifiedBy>Joe Mafi</cp:lastModifiedBy>
  <cp:revision>310</cp:revision>
  <cp:lastPrinted>2017-12-12T22:26:02Z</cp:lastPrinted>
  <dcterms:created xsi:type="dcterms:W3CDTF">2017-09-14T21:44:24Z</dcterms:created>
  <dcterms:modified xsi:type="dcterms:W3CDTF">2018-03-21T15:27:42Z</dcterms:modified>
</cp:coreProperties>
</file>